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480" r:id="rId4"/>
    <p:sldId id="260" r:id="rId5"/>
    <p:sldId id="262" r:id="rId6"/>
    <p:sldId id="261" r:id="rId7"/>
    <p:sldId id="479" r:id="rId8"/>
    <p:sldId id="258" r:id="rId9"/>
    <p:sldId id="259" r:id="rId10"/>
    <p:sldId id="478" r:id="rId1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D7873C-CD16-400E-9BCE-1376A2559504}" type="datetimeFigureOut">
              <a:rPr lang="fr-FR" smtClean="0"/>
              <a:t>13/05/2024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F72C47-0DEB-4552-B63C-352C1A60D8A3}" type="slidenum">
              <a:rPr lang="fr-FR" smtClean="0"/>
              <a:t>‹N°›</a:t>
            </a:fld>
            <a:endParaRPr lang="fr-FR"/>
          </a:p>
        </p:txBody>
      </p:sp>
    </p:spTree>
    <p:extLst>
      <p:ext uri="{BB962C8B-B14F-4D97-AF65-F5344CB8AC3E}">
        <p14:creationId xmlns:p14="http://schemas.microsoft.com/office/powerpoint/2010/main" val="1615940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xfrm>
            <a:off x="79375" y="739775"/>
            <a:ext cx="6564313" cy="3694113"/>
          </a:xfrm>
          <a:ln/>
        </p:spPr>
      </p:sp>
      <p:sp>
        <p:nvSpPr>
          <p:cNvPr id="26627" name="Notes Placeholder 2"/>
          <p:cNvSpPr>
            <a:spLocks noGrp="1"/>
          </p:cNvSpPr>
          <p:nvPr>
            <p:ph type="body" idx="1"/>
          </p:nvPr>
        </p:nvSpPr>
        <p:spPr>
          <a:noFill/>
          <a:ln/>
        </p:spPr>
        <p:txBody>
          <a:bodyPr/>
          <a:lstStyle/>
          <a:p>
            <a:endParaRPr lang="en-US" dirty="0">
              <a:latin typeface="Arial" pitchFamily="34" charset="0"/>
            </a:endParaRPr>
          </a:p>
        </p:txBody>
      </p:sp>
      <p:sp>
        <p:nvSpPr>
          <p:cNvPr id="26628" name="Slide Number Placeholder 3"/>
          <p:cNvSpPr>
            <a:spLocks noGrp="1"/>
          </p:cNvSpPr>
          <p:nvPr>
            <p:ph type="sldNum" sz="quarter" idx="5"/>
          </p:nvPr>
        </p:nvSpPr>
        <p:spPr>
          <a:noFill/>
        </p:spPr>
        <p:txBody>
          <a:bodyPr/>
          <a:lstStyle/>
          <a:p>
            <a:pPr defTabSz="913779"/>
            <a:fld id="{504A179B-9384-491E-9F06-74FE93D08BFD}" type="slidenum">
              <a:rPr lang="en-GB">
                <a:solidFill>
                  <a:srgbClr val="000000"/>
                </a:solidFill>
              </a:rPr>
              <a:pPr defTabSz="913779"/>
              <a:t>10</a:t>
            </a:fld>
            <a:endParaRPr lang="en-GB" dirty="0">
              <a:solidFill>
                <a:srgbClr val="000000"/>
              </a:solidFill>
            </a:endParaRPr>
          </a:p>
        </p:txBody>
      </p:sp>
    </p:spTree>
    <p:extLst>
      <p:ext uri="{BB962C8B-B14F-4D97-AF65-F5344CB8AC3E}">
        <p14:creationId xmlns:p14="http://schemas.microsoft.com/office/powerpoint/2010/main" val="3971207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614001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775834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722016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5/13/2024</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954286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915403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431661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900763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334690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869111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342274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5/13/2024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205945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5/13/2024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‹N°›</a:t>
            </a:fld>
            <a:endParaRPr lang="en-US"/>
          </a:p>
        </p:txBody>
      </p:sp>
    </p:spTree>
    <p:extLst>
      <p:ext uri="{BB962C8B-B14F-4D97-AF65-F5344CB8AC3E}">
        <p14:creationId xmlns:p14="http://schemas.microsoft.com/office/powerpoint/2010/main" val="72844795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office.bt.com/sites/KM-Continuous-Improvement/_layouts/checkin.aspx?List=%7bF37B13A6-E3FD-4571-B513-97D8D46C6E65%7d&amp;FileName=/sites/KM-Continuous-Improvement/Project%20working%20area/02%20Planning/KMCI_schedule_plan_v4.mpp&amp;IsDlg=1" TargetMode="External"/><Relationship Id="rId4" Type="http://schemas.openxmlformats.org/officeDocument/2006/relationships/hyperlink" Target="https://office.bt.com/sites/KM-Continuous-Improvement/default.asp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4165CA-2930-4841-AFB7-DD41E95F2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éo 3" descr="Différents graphiques dessinés à la main">
            <a:extLst>
              <a:ext uri="{FF2B5EF4-FFF2-40B4-BE49-F238E27FC236}">
                <a16:creationId xmlns:a16="http://schemas.microsoft.com/office/drawing/2014/main" id="{073ED8B5-4A8A-0314-6665-8880792B19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1154" y="10"/>
            <a:ext cx="12192000" cy="6857990"/>
          </a:xfrm>
          <a:prstGeom prst="rect">
            <a:avLst/>
          </a:prstGeom>
        </p:spPr>
      </p:pic>
      <p:sp>
        <p:nvSpPr>
          <p:cNvPr id="11" name="Rectangle 10">
            <a:extLst>
              <a:ext uri="{FF2B5EF4-FFF2-40B4-BE49-F238E27FC236}">
                <a16:creationId xmlns:a16="http://schemas.microsoft.com/office/drawing/2014/main" id="{D8BE8C52-9C3E-4691-A186-7582BDF4B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0" y="696037"/>
            <a:ext cx="12188952" cy="5172500"/>
          </a:xfrm>
          <a:prstGeom prst="rect">
            <a:avLst/>
          </a:prstGeom>
          <a:gradFill>
            <a:gsLst>
              <a:gs pos="42000">
                <a:srgbClr val="000000">
                  <a:alpha val="23000"/>
                </a:srgbClr>
              </a:gs>
              <a:gs pos="0">
                <a:srgbClr val="000000">
                  <a:alpha val="0"/>
                </a:srgbClr>
              </a:gs>
              <a:gs pos="71000">
                <a:srgbClr val="000000">
                  <a:alpha val="24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7FA14BD-0FD6-C4A8-FA55-1142BCF76BCB}"/>
              </a:ext>
            </a:extLst>
          </p:cNvPr>
          <p:cNvSpPr>
            <a:spLocks noGrp="1"/>
          </p:cNvSpPr>
          <p:nvPr>
            <p:ph type="ctrTitle"/>
          </p:nvPr>
        </p:nvSpPr>
        <p:spPr>
          <a:xfrm>
            <a:off x="1522846" y="1264024"/>
            <a:ext cx="9144000" cy="2611940"/>
          </a:xfrm>
        </p:spPr>
        <p:txBody>
          <a:bodyPr>
            <a:normAutofit/>
          </a:bodyPr>
          <a:lstStyle/>
          <a:p>
            <a:r>
              <a:rPr lang="fr-FR" sz="5400" dirty="0">
                <a:solidFill>
                  <a:srgbClr val="FFFFFF"/>
                </a:solidFill>
              </a:rPr>
              <a:t>Évolution du projet</a:t>
            </a:r>
          </a:p>
        </p:txBody>
      </p:sp>
      <p:sp>
        <p:nvSpPr>
          <p:cNvPr id="3" name="Sous-titre 2">
            <a:extLst>
              <a:ext uri="{FF2B5EF4-FFF2-40B4-BE49-F238E27FC236}">
                <a16:creationId xmlns:a16="http://schemas.microsoft.com/office/drawing/2014/main" id="{57576BB5-20D2-5C30-62C4-7BD82723CD43}"/>
              </a:ext>
            </a:extLst>
          </p:cNvPr>
          <p:cNvSpPr>
            <a:spLocks noGrp="1"/>
          </p:cNvSpPr>
          <p:nvPr>
            <p:ph type="subTitle" idx="1"/>
          </p:nvPr>
        </p:nvSpPr>
        <p:spPr>
          <a:xfrm>
            <a:off x="2551546" y="4175312"/>
            <a:ext cx="7086601" cy="927848"/>
          </a:xfrm>
        </p:spPr>
        <p:txBody>
          <a:bodyPr>
            <a:normAutofit/>
          </a:bodyPr>
          <a:lstStyle/>
          <a:p>
            <a:r>
              <a:rPr lang="fr-FR" dirty="0">
                <a:solidFill>
                  <a:srgbClr val="FFFFFF"/>
                </a:solidFill>
              </a:rPr>
              <a:t>SparkTech</a:t>
            </a:r>
          </a:p>
        </p:txBody>
      </p:sp>
    </p:spTree>
    <p:extLst>
      <p:ext uri="{BB962C8B-B14F-4D97-AF65-F5344CB8AC3E}">
        <p14:creationId xmlns:p14="http://schemas.microsoft.com/office/powerpoint/2010/main" val="1423156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6" name="Table 75"/>
          <p:cNvGraphicFramePr>
            <a:graphicFrameLocks noGrp="1"/>
          </p:cNvGraphicFramePr>
          <p:nvPr/>
        </p:nvGraphicFramePr>
        <p:xfrm>
          <a:off x="1524000" y="620688"/>
          <a:ext cx="9144000" cy="2596374"/>
        </p:xfrm>
        <a:graphic>
          <a:graphicData uri="http://schemas.openxmlformats.org/drawingml/2006/table">
            <a:tbl>
              <a:tblPr firstRow="1" bandRow="1">
                <a:tableStyleId>{17292A2E-F333-43FB-9621-5CBBE7FDCDCB}</a:tableStyleId>
              </a:tblPr>
              <a:tblGrid>
                <a:gridCol w="1725210">
                  <a:extLst>
                    <a:ext uri="{9D8B030D-6E8A-4147-A177-3AD203B41FA5}">
                      <a16:colId xmlns:a16="http://schemas.microsoft.com/office/drawing/2014/main" val="20000"/>
                    </a:ext>
                  </a:extLst>
                </a:gridCol>
                <a:gridCol w="1833036">
                  <a:extLst>
                    <a:ext uri="{9D8B030D-6E8A-4147-A177-3AD203B41FA5}">
                      <a16:colId xmlns:a16="http://schemas.microsoft.com/office/drawing/2014/main" val="20001"/>
                    </a:ext>
                  </a:extLst>
                </a:gridCol>
                <a:gridCol w="2978599">
                  <a:extLst>
                    <a:ext uri="{9D8B030D-6E8A-4147-A177-3AD203B41FA5}">
                      <a16:colId xmlns:a16="http://schemas.microsoft.com/office/drawing/2014/main" val="20002"/>
                    </a:ext>
                  </a:extLst>
                </a:gridCol>
                <a:gridCol w="321061">
                  <a:extLst>
                    <a:ext uri="{9D8B030D-6E8A-4147-A177-3AD203B41FA5}">
                      <a16:colId xmlns:a16="http://schemas.microsoft.com/office/drawing/2014/main" val="20003"/>
                    </a:ext>
                  </a:extLst>
                </a:gridCol>
                <a:gridCol w="1143047">
                  <a:extLst>
                    <a:ext uri="{9D8B030D-6E8A-4147-A177-3AD203B41FA5}">
                      <a16:colId xmlns:a16="http://schemas.microsoft.com/office/drawing/2014/main" val="20004"/>
                    </a:ext>
                  </a:extLst>
                </a:gridCol>
                <a:gridCol w="1143047">
                  <a:extLst>
                    <a:ext uri="{9D8B030D-6E8A-4147-A177-3AD203B41FA5}">
                      <a16:colId xmlns:a16="http://schemas.microsoft.com/office/drawing/2014/main" val="20005"/>
                    </a:ext>
                  </a:extLst>
                </a:gridCol>
              </a:tblGrid>
              <a:tr h="242438">
                <a:tc gridSpan="3">
                  <a:txBody>
                    <a:bodyPr/>
                    <a:lstStyle/>
                    <a:p>
                      <a:pPr algn="ctr"/>
                      <a:r>
                        <a:rPr lang="en-GB" sz="1200" baseline="0" dirty="0">
                          <a:latin typeface="+mj-lt"/>
                        </a:rPr>
                        <a:t>Overall project summary and outlook</a:t>
                      </a:r>
                    </a:p>
                  </a:txBody>
                  <a:tcPr marL="33231" marR="33231" marT="36000" marB="36000">
                    <a:lnL w="12700" cap="flat" cmpd="sng" algn="ctr">
                      <a:solidFill>
                        <a:srgbClr val="000066"/>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1F497D"/>
                      </a:solidFill>
                      <a:prstDash val="solid"/>
                      <a:round/>
                      <a:headEnd type="none" w="med" len="med"/>
                      <a:tailEnd type="none" w="med" len="med"/>
                    </a:lnB>
                    <a:solidFill>
                      <a:srgbClr val="000066"/>
                    </a:solidFill>
                  </a:tcPr>
                </a:tc>
                <a:tc hMerge="1">
                  <a:txBody>
                    <a:bodyPr/>
                    <a:lstStyle/>
                    <a:p>
                      <a:endParaRPr lang="en-GB"/>
                    </a:p>
                  </a:txBody>
                  <a:tcPr/>
                </a:tc>
                <a:tc hMerge="1">
                  <a:txBody>
                    <a:bodyPr/>
                    <a:lstStyle/>
                    <a:p>
                      <a:pPr algn="ctr"/>
                      <a:endParaRPr lang="en-GB" sz="1200" baseline="0" dirty="0">
                        <a:latin typeface="+mj-lt"/>
                      </a:endParaRPr>
                    </a:p>
                  </a:txBody>
                  <a:tcPr marL="33231" marR="33231"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B w="12700" cap="flat" cmpd="sng" algn="ctr">
                      <a:solidFill>
                        <a:srgbClr val="1F497D"/>
                      </a:solidFill>
                      <a:prstDash val="solid"/>
                      <a:round/>
                      <a:headEnd type="none" w="med" len="med"/>
                      <a:tailEnd type="none" w="med" len="med"/>
                    </a:lnB>
                    <a:solidFill>
                      <a:srgbClr val="000066"/>
                    </a:solidFill>
                  </a:tcPr>
                </a:tc>
                <a:tc>
                  <a:txBody>
                    <a:bodyPr/>
                    <a:lstStyle/>
                    <a:p>
                      <a:pPr algn="ctr"/>
                      <a:r>
                        <a:rPr lang="en-GB" sz="1200" dirty="0">
                          <a:solidFill>
                            <a:schemeClr val="bg1"/>
                          </a:solidFill>
                        </a:rPr>
                        <a:t>G</a:t>
                      </a:r>
                    </a:p>
                  </a:txBody>
                  <a:tcPr marL="33231" marR="33231"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solidFill>
                      <a:srgbClr val="00B050"/>
                    </a:solidFill>
                  </a:tcPr>
                </a:tc>
                <a:tc>
                  <a:txBody>
                    <a:bodyPr/>
                    <a:lstStyle/>
                    <a:p>
                      <a:pPr algn="l"/>
                      <a:r>
                        <a:rPr lang="en-GB" sz="1000" dirty="0">
                          <a:solidFill>
                            <a:schemeClr val="bg1"/>
                          </a:solidFill>
                          <a:latin typeface="+mj-lt"/>
                          <a:cs typeface="Arial" pitchFamily="34" charset="0"/>
                        </a:rPr>
                        <a:t>Project Sponsor:</a:t>
                      </a:r>
                    </a:p>
                    <a:p>
                      <a:pPr algn="l"/>
                      <a:r>
                        <a:rPr lang="en-GB" sz="1000">
                          <a:solidFill>
                            <a:schemeClr val="bg1"/>
                          </a:solidFill>
                          <a:latin typeface="+mj-lt"/>
                          <a:cs typeface="Arial" pitchFamily="34" charset="0"/>
                        </a:rPr>
                        <a:t>Project</a:t>
                      </a:r>
                      <a:r>
                        <a:rPr lang="en-GB" sz="1000" baseline="0">
                          <a:solidFill>
                            <a:schemeClr val="bg1"/>
                          </a:solidFill>
                          <a:latin typeface="+mj-lt"/>
                          <a:cs typeface="Arial" pitchFamily="34" charset="0"/>
                        </a:rPr>
                        <a:t> Manager</a:t>
                      </a:r>
                      <a:r>
                        <a:rPr lang="en-GB" sz="1000" dirty="0">
                          <a:solidFill>
                            <a:schemeClr val="bg1"/>
                          </a:solidFill>
                          <a:latin typeface="+mj-lt"/>
                          <a:cs typeface="Arial" pitchFamily="34" charset="0"/>
                        </a:rPr>
                        <a:t>:</a:t>
                      </a:r>
                    </a:p>
                  </a:txBody>
                  <a:tcPr marL="33231" marR="33231" marT="36000" marB="36000"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solidFill>
                      <a:srgbClr val="000066"/>
                    </a:solidFill>
                  </a:tcPr>
                </a:tc>
                <a:tc>
                  <a:txBody>
                    <a:bodyPr/>
                    <a:lstStyle/>
                    <a:p>
                      <a:pPr algn="l"/>
                      <a:endParaRPr lang="en-GB" sz="1000" dirty="0">
                        <a:solidFill>
                          <a:schemeClr val="bg1"/>
                        </a:solidFill>
                        <a:latin typeface="+mj-lt"/>
                        <a:cs typeface="Arial" pitchFamily="34" charset="0"/>
                      </a:endParaRPr>
                    </a:p>
                    <a:p>
                      <a:pPr algn="l"/>
                      <a:r>
                        <a:rPr lang="en-GB" sz="1000" dirty="0">
                          <a:solidFill>
                            <a:schemeClr val="bg1"/>
                          </a:solidFill>
                          <a:latin typeface="+mj-lt"/>
                          <a:cs typeface="Arial" pitchFamily="34" charset="0"/>
                        </a:rPr>
                        <a:t>Mohimbouabeka Matthieu</a:t>
                      </a:r>
                    </a:p>
                  </a:txBody>
                  <a:tcPr marL="33231" marR="33231" marT="36000" marB="36000" anchor="ctr">
                    <a:lnL w="12700" cap="flat" cmpd="sng" algn="ctr">
                      <a:solidFill>
                        <a:schemeClr val="tx2"/>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solidFill>
                      <a:srgbClr val="000066"/>
                    </a:solidFill>
                  </a:tcPr>
                </a:tc>
                <a:extLst>
                  <a:ext uri="{0D108BD9-81ED-4DB2-BD59-A6C34878D82A}">
                    <a16:rowId xmlns:a16="http://schemas.microsoft.com/office/drawing/2014/main" val="10000"/>
                  </a:ext>
                </a:extLst>
              </a:tr>
              <a:tr h="503368">
                <a:tc gridSpan="4">
                  <a:txBody>
                    <a:bodyPr/>
                    <a:lstStyle/>
                    <a:p>
                      <a:pPr algn="l"/>
                      <a:r>
                        <a:rPr lang="en-US" sz="1100" b="0" i="0" kern="1200" dirty="0">
                          <a:solidFill>
                            <a:schemeClr val="tx1"/>
                          </a:solidFill>
                          <a:effectLst/>
                          <a:latin typeface="+mn-lt"/>
                          <a:ea typeface="+mn-ea"/>
                          <a:cs typeface="+mn-cs"/>
                        </a:rPr>
                        <a:t>Our project involves developing an e-commerce website that sells electronic devices (tablets, laptops, phones). The Backend and Frontend parts of the site have been completed, the payment management part has also been done, and as for the database, website security, and hosting, these are currently in progress.</a:t>
                      </a:r>
                      <a:endParaRPr lang="en-GB" sz="1100" kern="1200" baseline="0" dirty="0">
                        <a:solidFill>
                          <a:schemeClr val="tx1"/>
                        </a:solidFill>
                        <a:latin typeface="+mn-lt"/>
                        <a:ea typeface="+mn-ea"/>
                        <a:cs typeface="+mn-cs"/>
                      </a:endParaRPr>
                    </a:p>
                  </a:txBody>
                  <a:tcPr marL="33231" marR="33231" marT="36000" marB="36000">
                    <a:lnL w="12700" cap="flat" cmpd="sng" algn="ctr">
                      <a:solidFill>
                        <a:srgbClr val="000066"/>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noFill/>
                  </a:tcPr>
                </a:tc>
                <a:tc hMerge="1">
                  <a:txBody>
                    <a:bodyPr/>
                    <a:lstStyle/>
                    <a:p>
                      <a:endParaRPr lang="en-GB"/>
                    </a:p>
                  </a:txBody>
                  <a:tcPr/>
                </a:tc>
                <a:tc hMerge="1">
                  <a:txBody>
                    <a:bodyPr/>
                    <a:lstStyle/>
                    <a:p>
                      <a:endParaRPr lang="en-GB"/>
                    </a:p>
                  </a:txBody>
                  <a:tcPr/>
                </a:tc>
                <a:tc hMerge="1">
                  <a:txBody>
                    <a:bodyPr/>
                    <a:lstStyle/>
                    <a:p>
                      <a:endParaRPr lang="en-GB"/>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srgbClr val="000000"/>
                          </a:solidFill>
                          <a:effectLst/>
                          <a:uLnTx/>
                          <a:uFillTx/>
                          <a:latin typeface="+mn-lt"/>
                          <a:ea typeface="+mn-ea"/>
                          <a:cs typeface="+mn-cs"/>
                        </a:rPr>
                        <a:t>Report Date:</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srgbClr val="000000"/>
                          </a:solidFill>
                          <a:effectLst/>
                          <a:uLnTx/>
                          <a:uFillTx/>
                          <a:latin typeface="+mn-lt"/>
                          <a:ea typeface="+mn-ea"/>
                          <a:cs typeface="+mn-cs"/>
                        </a:rPr>
                        <a:t>Covers period:</a:t>
                      </a:r>
                    </a:p>
                  </a:txBody>
                  <a:tcPr marL="33231" marR="33231"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rgbClr val="000066"/>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srgbClr val="000000"/>
                          </a:solidFill>
                          <a:effectLst/>
                          <a:uLnTx/>
                          <a:uFillTx/>
                          <a:latin typeface="+mn-lt"/>
                          <a:ea typeface="+mn-ea"/>
                          <a:cs typeface="+mn-cs"/>
                        </a:rPr>
                        <a:t>14/05/2024</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dirty="0">
                        <a:ln>
                          <a:noFill/>
                        </a:ln>
                        <a:solidFill>
                          <a:srgbClr val="000000"/>
                        </a:solidFill>
                        <a:effectLs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srgbClr val="000000"/>
                          </a:solidFill>
                          <a:effectLst/>
                          <a:uLnTx/>
                          <a:uFillTx/>
                          <a:latin typeface="+mn-lt"/>
                          <a:ea typeface="+mn-ea"/>
                          <a:cs typeface="+mn-cs"/>
                        </a:rPr>
                        <a:t>24/04/2024  – 14/05/2024</a:t>
                      </a:r>
                    </a:p>
                  </a:txBody>
                  <a:tcPr marL="33231" marR="33231" marT="36000" marB="36000">
                    <a:lnL w="12700" cap="flat" cmpd="sng" algn="ctr">
                      <a:solidFill>
                        <a:schemeClr val="tx2"/>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noFill/>
                  </a:tcPr>
                </a:tc>
                <a:extLst>
                  <a:ext uri="{0D108BD9-81ED-4DB2-BD59-A6C34878D82A}">
                    <a16:rowId xmlns:a16="http://schemas.microsoft.com/office/drawing/2014/main" val="10001"/>
                  </a:ext>
                </a:extLst>
              </a:tr>
              <a:tr h="242438">
                <a:tc>
                  <a:txBody>
                    <a:bodyPr/>
                    <a:lstStyle/>
                    <a:p>
                      <a:pPr algn="ctr"/>
                      <a:r>
                        <a:rPr lang="en-GB" sz="1200" baseline="0" dirty="0">
                          <a:solidFill>
                            <a:schemeClr val="bg1"/>
                          </a:solidFill>
                          <a:latin typeface="+mj-lt"/>
                        </a:rPr>
                        <a:t>Work package</a:t>
                      </a:r>
                    </a:p>
                  </a:txBody>
                  <a:tcPr marL="33231" marR="33231" marT="36000" marB="36000">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solidFill>
                      <a:srgbClr val="000066"/>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bg1"/>
                          </a:solidFill>
                          <a:latin typeface="+mn-lt"/>
                          <a:ea typeface="+mn-ea"/>
                          <a:cs typeface="+mn-cs"/>
                        </a:rPr>
                        <a:t>Team Manager</a:t>
                      </a:r>
                    </a:p>
                  </a:txBody>
                  <a:tcPr marL="33231" marR="33231" marT="36000" marB="36000">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solidFill>
                      <a:srgbClr val="000066"/>
                    </a:solidFill>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bg1"/>
                          </a:solidFill>
                          <a:latin typeface="+mn-lt"/>
                          <a:ea typeface="+mn-ea"/>
                          <a:cs typeface="+mn-cs"/>
                        </a:rPr>
                        <a:t>This</a:t>
                      </a:r>
                      <a:r>
                        <a:rPr lang="en-GB" sz="1200" kern="1200" baseline="0" dirty="0">
                          <a:solidFill>
                            <a:schemeClr val="bg1"/>
                          </a:solidFill>
                          <a:latin typeface="+mn-lt"/>
                          <a:ea typeface="+mn-ea"/>
                          <a:cs typeface="+mn-cs"/>
                        </a:rPr>
                        <a:t> week’s achievements</a:t>
                      </a:r>
                    </a:p>
                  </a:txBody>
                  <a:tcPr marL="33231" marR="33231" marT="36000" marB="36000">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solidFill>
                      <a:srgbClr val="000066"/>
                    </a:solidFill>
                  </a:tcPr>
                </a:tc>
                <a:tc hMerge="1">
                  <a:txBody>
                    <a:bodyPr/>
                    <a:lstStyle/>
                    <a:p>
                      <a:endParaRPr lang="en-GB"/>
                    </a:p>
                  </a:txBody>
                  <a:tcPr/>
                </a:tc>
                <a:tc gridSpan="2">
                  <a:txBody>
                    <a:bodyPr/>
                    <a:lstStyle/>
                    <a:p>
                      <a:pPr algn="ctr"/>
                      <a:r>
                        <a:rPr lang="en-GB" sz="1200" dirty="0">
                          <a:solidFill>
                            <a:schemeClr val="bg1"/>
                          </a:solidFill>
                          <a:latin typeface="+mj-lt"/>
                        </a:rPr>
                        <a:t>Next</a:t>
                      </a:r>
                      <a:r>
                        <a:rPr lang="en-GB" sz="1200" baseline="0" dirty="0">
                          <a:solidFill>
                            <a:schemeClr val="bg1"/>
                          </a:solidFill>
                          <a:latin typeface="+mj-lt"/>
                        </a:rPr>
                        <a:t> week’s tasks</a:t>
                      </a:r>
                      <a:endParaRPr lang="en-GB" sz="1200" dirty="0">
                        <a:solidFill>
                          <a:schemeClr val="bg1"/>
                        </a:solidFill>
                        <a:latin typeface="+mj-lt"/>
                      </a:endParaRPr>
                    </a:p>
                  </a:txBody>
                  <a:tcPr marL="33231" marR="33231" marT="36000" marB="36000">
                    <a:lnR w="12700" cap="flat" cmpd="sng" algn="ctr">
                      <a:solidFill>
                        <a:srgbClr val="000066"/>
                      </a:solidFill>
                      <a:prstDash val="solid"/>
                      <a:round/>
                      <a:headEnd type="none" w="med" len="med"/>
                      <a:tailEnd type="none" w="med" len="med"/>
                    </a:lnR>
                    <a:solidFill>
                      <a:srgbClr val="000066"/>
                    </a:solidFill>
                  </a:tcPr>
                </a:tc>
                <a:tc hMerge="1">
                  <a:txBody>
                    <a:bodyPr/>
                    <a:lstStyle/>
                    <a:p>
                      <a:endParaRPr lang="en-GB" dirty="0"/>
                    </a:p>
                  </a:txBody>
                  <a:tcPr/>
                </a:tc>
                <a:extLst>
                  <a:ext uri="{0D108BD9-81ED-4DB2-BD59-A6C34878D82A}">
                    <a16:rowId xmlns:a16="http://schemas.microsoft.com/office/drawing/2014/main" val="10002"/>
                  </a:ext>
                </a:extLst>
              </a:tr>
              <a:tr h="3768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dirty="0"/>
                        <a:t>Development of the front-end and back-end of the website</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kern="1200" dirty="0">
                          <a:solidFill>
                            <a:schemeClr val="tx1"/>
                          </a:solidFill>
                          <a:latin typeface="+mn-lt"/>
                          <a:ea typeface="+mn-ea"/>
                          <a:cs typeface="Arial" pitchFamily="34" charset="0"/>
                        </a:rPr>
                        <a:t>Mohimbouabeka Matthieu</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gridSpan="2">
                  <a:txBody>
                    <a:bodyPr/>
                    <a:lstStyle/>
                    <a:p>
                      <a:pPr marL="88900" marR="0" indent="-8890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900" b="0" kern="1200" baseline="0" dirty="0">
                          <a:solidFill>
                            <a:schemeClr val="tx1"/>
                          </a:solidFill>
                          <a:latin typeface="+mn-lt"/>
                          <a:ea typeface="+mn-ea"/>
                          <a:cs typeface="Arial" pitchFamily="34" charset="0"/>
                        </a:rPr>
                        <a:t>En cours</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hMerge="1">
                  <a:txBody>
                    <a:bodyPr/>
                    <a:lstStyle/>
                    <a:p>
                      <a:endParaRPr lang="en-GB"/>
                    </a:p>
                  </a:txBody>
                  <a:tcPr/>
                </a:tc>
                <a:tc gridSpan="2">
                  <a:txBody>
                    <a:bodyPr/>
                    <a:lstStyle/>
                    <a:p>
                      <a:pPr marL="88900" indent="-88900">
                        <a:buFont typeface="Arial" pitchFamily="34" charset="0"/>
                        <a:buChar char="•"/>
                      </a:pPr>
                      <a:r>
                        <a:rPr lang="en-GB" sz="900" b="0" kern="1200" baseline="0" dirty="0">
                          <a:solidFill>
                            <a:schemeClr val="tx1"/>
                          </a:solidFill>
                          <a:latin typeface="+mn-lt"/>
                          <a:ea typeface="+mn-ea"/>
                          <a:cs typeface="Arial" pitchFamily="34" charset="0"/>
                        </a:rPr>
                        <a:t>Gestion des interactions avec l’utilisateur</a:t>
                      </a:r>
                      <a:endParaRPr lang="en-GB" sz="900" b="0" kern="1200" dirty="0">
                        <a:solidFill>
                          <a:schemeClr val="tx1"/>
                        </a:solidFill>
                        <a:latin typeface="+mn-lt"/>
                        <a:ea typeface="+mn-ea"/>
                        <a:cs typeface="Arial" pitchFamily="34" charset="0"/>
                      </a:endParaRP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B w="12700" cap="flat" cmpd="sng" algn="ctr">
                      <a:solidFill>
                        <a:srgbClr val="000066"/>
                      </a:solidFill>
                      <a:prstDash val="solid"/>
                      <a:round/>
                      <a:headEnd type="none" w="med" len="med"/>
                      <a:tailEnd type="none" w="med" len="med"/>
                    </a:lnB>
                  </a:tcPr>
                </a:tc>
                <a:tc hMerge="1">
                  <a:txBody>
                    <a:bodyPr/>
                    <a:lstStyle/>
                    <a:p>
                      <a:endParaRPr lang="en-GB"/>
                    </a:p>
                  </a:txBody>
                  <a:tcPr/>
                </a:tc>
                <a:extLst>
                  <a:ext uri="{0D108BD9-81ED-4DB2-BD59-A6C34878D82A}">
                    <a16:rowId xmlns:a16="http://schemas.microsoft.com/office/drawing/2014/main" val="10003"/>
                  </a:ext>
                </a:extLst>
              </a:tr>
              <a:tr h="3768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kern="1200" baseline="0" dirty="0">
                          <a:solidFill>
                            <a:schemeClr val="tx1"/>
                          </a:solidFill>
                          <a:latin typeface="+mn-lt"/>
                          <a:ea typeface="+mn-ea"/>
                          <a:cs typeface="+mn-cs"/>
                        </a:rPr>
                        <a:t>Development of the website’s payment gateway</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kern="1200" dirty="0">
                          <a:solidFill>
                            <a:schemeClr val="tx1"/>
                          </a:solidFill>
                          <a:latin typeface="+mn-lt"/>
                          <a:ea typeface="+mn-ea"/>
                          <a:cs typeface="Arial" pitchFamily="34" charset="0"/>
                        </a:rPr>
                        <a:t>Boukechour Issam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900" b="0" kern="1200" dirty="0">
                        <a:solidFill>
                          <a:schemeClr val="tx1"/>
                        </a:solidFill>
                        <a:latin typeface="+mn-lt"/>
                        <a:ea typeface="+mn-ea"/>
                        <a:cs typeface="Arial" pitchFamily="34" charset="0"/>
                      </a:endParaRP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gridSpan="2">
                  <a:txBody>
                    <a:bodyPr/>
                    <a:lstStyle/>
                    <a:p>
                      <a:pPr marL="88900" marR="0" indent="-8890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900" b="0" kern="1200" baseline="0" dirty="0">
                          <a:solidFill>
                            <a:schemeClr val="tx1"/>
                          </a:solidFill>
                          <a:latin typeface="+mn-lt"/>
                          <a:ea typeface="+mn-ea"/>
                          <a:cs typeface="Arial" pitchFamily="34" charset="0"/>
                        </a:rPr>
                        <a:t>En cours</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hMerge="1">
                  <a:txBody>
                    <a:bodyPr/>
                    <a:lstStyle/>
                    <a:p>
                      <a:endParaRPr lang="en-GB"/>
                    </a:p>
                  </a:txBody>
                  <a:tcPr/>
                </a:tc>
                <a:tc gridSpan="2">
                  <a:txBody>
                    <a:bodyPr/>
                    <a:lstStyle/>
                    <a:p>
                      <a:pPr marL="88900" marR="0" indent="-8890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900" b="0" kern="1200" baseline="0" dirty="0">
                          <a:solidFill>
                            <a:schemeClr val="tx1"/>
                          </a:solidFill>
                          <a:latin typeface="+mn-lt"/>
                          <a:ea typeface="+mn-ea"/>
                          <a:cs typeface="Arial" pitchFamily="34" charset="0"/>
                        </a:rPr>
                        <a:t>Test à réaliser</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hMerge="1">
                  <a:txBody>
                    <a:bodyPr/>
                    <a:lstStyle/>
                    <a:p>
                      <a:endParaRPr lang="en-GB" dirty="0"/>
                    </a:p>
                  </a:txBody>
                  <a:tcPr marL="84406" marR="84406"/>
                </a:tc>
                <a:extLst>
                  <a:ext uri="{0D108BD9-81ED-4DB2-BD59-A6C34878D82A}">
                    <a16:rowId xmlns:a16="http://schemas.microsoft.com/office/drawing/2014/main" val="10004"/>
                  </a:ext>
                </a:extLst>
              </a:tr>
              <a:tr h="3768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kern="1200" baseline="0" dirty="0">
                          <a:solidFill>
                            <a:schemeClr val="tx1"/>
                          </a:solidFill>
                          <a:latin typeface="+mn-lt"/>
                          <a:ea typeface="+mn-ea"/>
                          <a:cs typeface="+mn-cs"/>
                        </a:rPr>
                        <a:t>Securing the website</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a:txBody>
                    <a:bodyPr/>
                    <a:lstStyle/>
                    <a:p>
                      <a:pPr marL="3175" marR="0" lvl="0" indent="-3175" algn="l" defTabSz="914400" rtl="0" eaLnBrk="1" fontAlgn="auto" latinLnBrk="0" hangingPunct="1">
                        <a:lnSpc>
                          <a:spcPct val="100000"/>
                        </a:lnSpc>
                        <a:spcBef>
                          <a:spcPts val="0"/>
                        </a:spcBef>
                        <a:spcAft>
                          <a:spcPts val="0"/>
                        </a:spcAft>
                        <a:buClrTx/>
                        <a:buSzTx/>
                        <a:buFont typeface="Arial" pitchFamily="34" charset="0"/>
                        <a:buNone/>
                        <a:tabLst/>
                        <a:defRPr/>
                      </a:pPr>
                      <a:r>
                        <a:rPr lang="en-GB" sz="900" b="0" kern="1200" dirty="0">
                          <a:solidFill>
                            <a:schemeClr val="tx1"/>
                          </a:solidFill>
                          <a:latin typeface="+mn-lt"/>
                          <a:ea typeface="+mn-ea"/>
                          <a:cs typeface="Arial" pitchFamily="34" charset="0"/>
                        </a:rPr>
                        <a:t>Belmokhtar Abdelkrim, Diakhaby Oumou</a:t>
                      </a:r>
                    </a:p>
                    <a:p>
                      <a:pPr marL="88900" marR="0" lvl="0" indent="-88900" algn="l" defTabSz="914400" rtl="0" eaLnBrk="1" fontAlgn="auto" latinLnBrk="0" hangingPunct="1">
                        <a:lnSpc>
                          <a:spcPct val="100000"/>
                        </a:lnSpc>
                        <a:spcBef>
                          <a:spcPts val="0"/>
                        </a:spcBef>
                        <a:spcAft>
                          <a:spcPts val="0"/>
                        </a:spcAft>
                        <a:buClrTx/>
                        <a:buSzTx/>
                        <a:buFont typeface="Arial" pitchFamily="34" charset="0"/>
                        <a:buNone/>
                        <a:tabLst/>
                        <a:defRPr/>
                      </a:pPr>
                      <a:endParaRPr lang="en-GB" sz="900" b="0" kern="1200" dirty="0">
                        <a:solidFill>
                          <a:schemeClr val="tx1"/>
                        </a:solidFill>
                        <a:latin typeface="+mn-lt"/>
                        <a:ea typeface="+mn-ea"/>
                        <a:cs typeface="Arial" pitchFamily="34" charset="0"/>
                      </a:endParaRP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gridSpan="2">
                  <a:txBody>
                    <a:bodyPr/>
                    <a:lstStyle/>
                    <a:p>
                      <a:pPr marL="88900" marR="0" indent="-8890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900" b="0" kern="1200" baseline="0" dirty="0">
                          <a:solidFill>
                            <a:schemeClr val="tx1"/>
                          </a:solidFill>
                          <a:latin typeface="+mn-lt"/>
                          <a:ea typeface="+mn-ea"/>
                          <a:cs typeface="Arial" pitchFamily="34" charset="0"/>
                        </a:rPr>
                        <a:t>En cours</a:t>
                      </a:r>
                    </a:p>
                    <a:p>
                      <a:pPr marL="0" marR="0" indent="0" algn="l" defTabSz="914400" rtl="0" eaLnBrk="1" fontAlgn="auto" latinLnBrk="0" hangingPunct="1">
                        <a:lnSpc>
                          <a:spcPct val="100000"/>
                        </a:lnSpc>
                        <a:spcBef>
                          <a:spcPts val="0"/>
                        </a:spcBef>
                        <a:spcAft>
                          <a:spcPts val="0"/>
                        </a:spcAft>
                        <a:buClrTx/>
                        <a:buSzTx/>
                        <a:buFont typeface="Arial" pitchFamily="34" charset="0"/>
                        <a:buNone/>
                        <a:tabLst/>
                        <a:defRPr/>
                      </a:pPr>
                      <a:endParaRPr lang="en-GB" sz="900" b="0" kern="1200" baseline="0" dirty="0">
                        <a:solidFill>
                          <a:schemeClr val="tx1"/>
                        </a:solidFill>
                        <a:latin typeface="+mn-lt"/>
                        <a:ea typeface="+mn-ea"/>
                        <a:cs typeface="Arial" pitchFamily="34" charset="0"/>
                      </a:endParaRP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hMerge="1">
                  <a:txBody>
                    <a:bodyPr/>
                    <a:lstStyle/>
                    <a:p>
                      <a:endParaRPr lang="en-GB"/>
                    </a:p>
                  </a:txBody>
                  <a:tcPr/>
                </a:tc>
                <a:tc gridSpan="2">
                  <a:txBody>
                    <a:bodyPr/>
                    <a:lstStyle/>
                    <a:p>
                      <a:pPr marL="88900" marR="0" indent="-8890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900" b="0" kern="1200" dirty="0">
                          <a:solidFill>
                            <a:schemeClr val="tx1"/>
                          </a:solidFill>
                          <a:latin typeface="+mn-lt"/>
                          <a:ea typeface="+mn-ea"/>
                          <a:cs typeface="Arial" pitchFamily="34" charset="0"/>
                        </a:rPr>
                        <a:t>Sécuriser le site web</a:t>
                      </a:r>
                    </a:p>
                  </a:txBody>
                  <a:tcPr marL="84406" marR="84406">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tcPr>
                </a:tc>
                <a:tc hMerge="1">
                  <a:txBody>
                    <a:bodyPr/>
                    <a:lstStyle/>
                    <a:p>
                      <a:endParaRPr lang="en-GB" dirty="0"/>
                    </a:p>
                  </a:txBody>
                  <a:tcPr marL="84406" marR="84406"/>
                </a:tc>
                <a:extLst>
                  <a:ext uri="{0D108BD9-81ED-4DB2-BD59-A6C34878D82A}">
                    <a16:rowId xmlns:a16="http://schemas.microsoft.com/office/drawing/2014/main" val="10005"/>
                  </a:ext>
                </a:extLst>
              </a:tr>
            </a:tbl>
          </a:graphicData>
        </a:graphic>
      </p:graphicFrame>
      <p:sp>
        <p:nvSpPr>
          <p:cNvPr id="2051" name="Rectangle 11"/>
          <p:cNvSpPr>
            <a:spLocks noChangeArrowheads="1"/>
          </p:cNvSpPr>
          <p:nvPr/>
        </p:nvSpPr>
        <p:spPr bwMode="auto">
          <a:xfrm>
            <a:off x="1524001" y="1"/>
            <a:ext cx="6450133" cy="430887"/>
          </a:xfrm>
          <a:prstGeom prst="rect">
            <a:avLst/>
          </a:prstGeom>
          <a:noFill/>
          <a:ln w="6350">
            <a:noFill/>
            <a:miter lim="800000"/>
            <a:headEnd/>
            <a:tailEnd/>
          </a:ln>
          <a:effectLst>
            <a:outerShdw blurRad="57785" dist="33020" dir="3180000" algn="ctr">
              <a:srgbClr val="000000">
                <a:alpha val="30000"/>
              </a:srgbClr>
            </a:outerShdw>
            <a:softEdge rad="12700"/>
          </a:effectLst>
          <a:scene3d>
            <a:camera prst="orthographicFront">
              <a:rot lat="0" lon="0" rev="0"/>
            </a:camera>
            <a:lightRig rig="brightRoom" dir="t">
              <a:rot lat="0" lon="0" rev="600000"/>
            </a:lightRig>
          </a:scene3d>
          <a:sp3d prstMaterial="metal">
            <a:bevelT w="38100" h="57150" prst="angle"/>
          </a:sp3d>
        </p:spPr>
        <p:txBody>
          <a:bodyPr lIns="0" tIns="0" rIns="0" bIns="0" anchor="ctr"/>
          <a:lstStyle/>
          <a:p>
            <a:pPr algn="ctr" eaLnBrk="0" fontAlgn="base" hangingPunct="0">
              <a:lnSpc>
                <a:spcPct val="90000"/>
              </a:lnSpc>
              <a:spcBef>
                <a:spcPct val="0"/>
              </a:spcBef>
              <a:spcAft>
                <a:spcPct val="0"/>
              </a:spcAft>
              <a:defRPr/>
            </a:pPr>
            <a:endParaRPr lang="en-GB" sz="2200" dirty="0">
              <a:solidFill>
                <a:srgbClr val="FFFFFF"/>
              </a:solidFill>
              <a:latin typeface="Calibri"/>
              <a:cs typeface="Courier New" pitchFamily="49" charset="0"/>
            </a:endParaRPr>
          </a:p>
        </p:txBody>
      </p:sp>
      <p:sp>
        <p:nvSpPr>
          <p:cNvPr id="18487" name="Text Box 78"/>
          <p:cNvSpPr txBox="1">
            <a:spLocks noChangeArrowheads="1"/>
          </p:cNvSpPr>
          <p:nvPr/>
        </p:nvSpPr>
        <p:spPr bwMode="auto">
          <a:xfrm>
            <a:off x="1524000" y="161926"/>
            <a:ext cx="8204200" cy="307975"/>
          </a:xfrm>
          <a:prstGeom prst="rect">
            <a:avLst/>
          </a:prstGeom>
          <a:noFill/>
          <a:ln w="9525">
            <a:noFill/>
            <a:miter lim="800000"/>
            <a:headEnd/>
            <a:tailEnd/>
          </a:ln>
        </p:spPr>
        <p:txBody>
          <a:bodyPr anchor="ctr">
            <a:spAutoFit/>
          </a:bodyPr>
          <a:lstStyle/>
          <a:p>
            <a:pPr eaLnBrk="0" fontAlgn="base" hangingPunct="0">
              <a:spcBef>
                <a:spcPct val="50000"/>
              </a:spcBef>
              <a:spcAft>
                <a:spcPct val="0"/>
              </a:spcAft>
            </a:pPr>
            <a:r>
              <a:rPr lang="en-GB" sz="1400" dirty="0">
                <a:solidFill>
                  <a:srgbClr val="000000"/>
                </a:solidFill>
                <a:latin typeface="Arial Black" pitchFamily="34" charset="0"/>
                <a:cs typeface="Arial" pitchFamily="34" charset="0"/>
              </a:rPr>
              <a:t>Project Highlight Report – Knowledge Management / Continuous Improvement</a:t>
            </a:r>
          </a:p>
        </p:txBody>
      </p:sp>
      <p:graphicFrame>
        <p:nvGraphicFramePr>
          <p:cNvPr id="27" name="Group 139"/>
          <p:cNvGraphicFramePr>
            <a:graphicFrameLocks noGrp="1"/>
          </p:cNvGraphicFramePr>
          <p:nvPr/>
        </p:nvGraphicFramePr>
        <p:xfrm>
          <a:off x="1524000" y="3429000"/>
          <a:ext cx="6760950" cy="1617864"/>
        </p:xfrm>
        <a:graphic>
          <a:graphicData uri="http://schemas.openxmlformats.org/drawingml/2006/table">
            <a:tbl>
              <a:tblPr/>
              <a:tblGrid>
                <a:gridCol w="2505075">
                  <a:extLst>
                    <a:ext uri="{9D8B030D-6E8A-4147-A177-3AD203B41FA5}">
                      <a16:colId xmlns:a16="http://schemas.microsoft.com/office/drawing/2014/main" val="20000"/>
                    </a:ext>
                  </a:extLst>
                </a:gridCol>
                <a:gridCol w="2526323">
                  <a:extLst>
                    <a:ext uri="{9D8B030D-6E8A-4147-A177-3AD203B41FA5}">
                      <a16:colId xmlns:a16="http://schemas.microsoft.com/office/drawing/2014/main" val="20001"/>
                    </a:ext>
                  </a:extLst>
                </a:gridCol>
                <a:gridCol w="187078">
                  <a:extLst>
                    <a:ext uri="{9D8B030D-6E8A-4147-A177-3AD203B41FA5}">
                      <a16:colId xmlns:a16="http://schemas.microsoft.com/office/drawing/2014/main" val="20002"/>
                    </a:ext>
                  </a:extLst>
                </a:gridCol>
                <a:gridCol w="746511">
                  <a:extLst>
                    <a:ext uri="{9D8B030D-6E8A-4147-A177-3AD203B41FA5}">
                      <a16:colId xmlns:a16="http://schemas.microsoft.com/office/drawing/2014/main" val="20003"/>
                    </a:ext>
                  </a:extLst>
                </a:gridCol>
                <a:gridCol w="795963">
                  <a:extLst>
                    <a:ext uri="{9D8B030D-6E8A-4147-A177-3AD203B41FA5}">
                      <a16:colId xmlns:a16="http://schemas.microsoft.com/office/drawing/2014/main" val="20004"/>
                    </a:ext>
                  </a:extLst>
                </a:gridCol>
              </a:tblGrid>
              <a:tr h="25399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Milestone</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Progress</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endParaRPr kumimoji="0" lang="en-GB" sz="1200" b="0" i="0" u="none" strike="noStrike" kern="1200" cap="none" normalizeH="0" baseline="0" dirty="0">
                        <a:ln>
                          <a:noFill/>
                        </a:ln>
                        <a:solidFill>
                          <a:schemeClr val="bg1"/>
                        </a:solidFill>
                        <a:effectLst/>
                        <a:latin typeface="+mj-lt"/>
                        <a:ea typeface="ＭＳ Ｐゴシック" pitchFamily="34" charset="-128"/>
                        <a:cs typeface="+mn-cs"/>
                      </a:endParaRP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Baseline</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F’cast</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extLst>
                  <a:ext uri="{0D108BD9-81ED-4DB2-BD59-A6C34878D82A}">
                    <a16:rowId xmlns:a16="http://schemas.microsoft.com/office/drawing/2014/main" val="10000"/>
                  </a:ext>
                </a:extLst>
              </a:tr>
              <a:tr h="272604">
                <a:tc>
                  <a:txBody>
                    <a:bodyPr/>
                    <a:lstStyle/>
                    <a:p>
                      <a:r>
                        <a:rPr lang="en-GB" sz="900" dirty="0">
                          <a:latin typeface="+mj-lt"/>
                        </a:rPr>
                        <a:t>Sparkshop prêt a être lancer</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GB" sz="900" kern="1200" dirty="0">
                          <a:solidFill>
                            <a:schemeClr val="tx1"/>
                          </a:solidFill>
                          <a:latin typeface="+mn-lt"/>
                          <a:ea typeface="+mn-ea"/>
                          <a:cs typeface="+mn-cs"/>
                        </a:rPr>
                        <a:t>In progress</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1" i="0" u="none" strike="noStrike" cap="none" normalizeH="0" baseline="0" dirty="0">
                          <a:ln>
                            <a:noFill/>
                          </a:ln>
                          <a:solidFill>
                            <a:schemeClr val="bg1"/>
                          </a:solidFill>
                          <a:effectLst/>
                          <a:latin typeface="Arial" charset="0"/>
                          <a:ea typeface="ＭＳ Ｐゴシック" pitchFamily="34" charset="-128"/>
                        </a:rPr>
                        <a:t>G</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B050"/>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tx1"/>
                          </a:solidFill>
                          <a:effectLst/>
                          <a:latin typeface="Arial" charset="0"/>
                          <a:ea typeface="ＭＳ Ｐゴシック" pitchFamily="34" charset="-128"/>
                        </a:rPr>
                        <a:t>26/5</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tx1"/>
                          </a:solidFill>
                          <a:effectLst/>
                          <a:latin typeface="Arial" charset="0"/>
                          <a:ea typeface="ＭＳ Ｐゴシック" pitchFamily="34" charset="-128"/>
                        </a:rPr>
                        <a:t>14/6</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2604">
                <a:tc>
                  <a:txBody>
                    <a:bodyPr/>
                    <a:lstStyle/>
                    <a:p>
                      <a:pPr marL="0" algn="l" defTabSz="914400" rtl="0" eaLnBrk="1" latinLnBrk="0" hangingPunct="1"/>
                      <a:r>
                        <a:rPr lang="en-GB" sz="900" kern="1200" dirty="0">
                          <a:solidFill>
                            <a:schemeClr val="tx1"/>
                          </a:solidFill>
                          <a:latin typeface="+mn-lt"/>
                          <a:ea typeface="+mn-ea"/>
                          <a:cs typeface="+mn-cs"/>
                        </a:rPr>
                        <a:t>Maquette du site </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GB" sz="900" kern="1200" dirty="0">
                          <a:solidFill>
                            <a:schemeClr val="tx1"/>
                          </a:solidFill>
                          <a:latin typeface="+mn-lt"/>
                          <a:ea typeface="+mn-ea"/>
                          <a:cs typeface="+mn-cs"/>
                        </a:rPr>
                        <a:t>Complete</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bg1"/>
                          </a:solidFill>
                          <a:effectLst/>
                          <a:latin typeface="Arial" charset="0"/>
                          <a:ea typeface="ＭＳ Ｐゴシック" pitchFamily="34" charset="-128"/>
                        </a:rPr>
                        <a:t>B</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F2"/>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18/4</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28/6</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72604">
                <a:tc>
                  <a:txBody>
                    <a:bodyPr/>
                    <a:lstStyle/>
                    <a:p>
                      <a:pPr marL="0" algn="l" defTabSz="914400" rtl="0" eaLnBrk="1" latinLnBrk="0" hangingPunct="1"/>
                      <a:r>
                        <a:rPr lang="en-GB" sz="900" kern="1200" dirty="0">
                          <a:solidFill>
                            <a:schemeClr val="tx1"/>
                          </a:solidFill>
                          <a:latin typeface="+mn-lt"/>
                          <a:ea typeface="+mn-ea"/>
                          <a:cs typeface="+mn-cs"/>
                        </a:rPr>
                        <a:t>Creation de la base de donnée</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GB" sz="900" kern="1200" dirty="0">
                          <a:solidFill>
                            <a:schemeClr val="tx1"/>
                          </a:solidFill>
                          <a:latin typeface="+mn-lt"/>
                          <a:ea typeface="+mn-ea"/>
                          <a:cs typeface="+mn-cs"/>
                        </a:rPr>
                        <a:t>Complete</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bg1"/>
                          </a:solidFill>
                          <a:effectLst/>
                          <a:latin typeface="Arial" charset="0"/>
                          <a:ea typeface="ＭＳ Ｐゴシック" pitchFamily="34" charset="-128"/>
                        </a:rPr>
                        <a:t>B</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F2"/>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31/5</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15-30/9</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72604">
                <a:tc>
                  <a:txBody>
                    <a:bodyPr/>
                    <a:lstStyle/>
                    <a:p>
                      <a:pPr marL="0" algn="l" defTabSz="914400" rtl="0" eaLnBrk="1" latinLnBrk="0" hangingPunct="1"/>
                      <a:r>
                        <a:rPr lang="en-GB" sz="900" kern="1200" dirty="0">
                          <a:solidFill>
                            <a:schemeClr val="tx1"/>
                          </a:solidFill>
                          <a:latin typeface="+mn-lt"/>
                          <a:ea typeface="+mn-ea"/>
                          <a:cs typeface="+mn-cs"/>
                        </a:rPr>
                        <a:t>Securisation du site web </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GB" sz="900" kern="1200" dirty="0">
                          <a:solidFill>
                            <a:schemeClr val="tx1"/>
                          </a:solidFill>
                          <a:latin typeface="+mn-lt"/>
                          <a:ea typeface="+mn-ea"/>
                          <a:cs typeface="+mn-cs"/>
                        </a:rPr>
                        <a:t>En cours</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bg1"/>
                          </a:solidFill>
                          <a:effectLst/>
                          <a:latin typeface="Arial" charset="0"/>
                          <a:ea typeface="ＭＳ Ｐゴシック" pitchFamily="34" charset="-128"/>
                        </a:rPr>
                        <a:t>A</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31/5</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30/6</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72604">
                <a:tc>
                  <a:txBody>
                    <a:bodyPr/>
                    <a:lstStyle/>
                    <a:p>
                      <a:pPr marL="0" algn="l" defTabSz="914400" rtl="0" eaLnBrk="1" latinLnBrk="0" hangingPunct="1"/>
                      <a:r>
                        <a:rPr lang="en-GB" sz="900" kern="1200" dirty="0">
                          <a:solidFill>
                            <a:schemeClr val="tx1"/>
                          </a:solidFill>
                          <a:latin typeface="+mn-lt"/>
                          <a:ea typeface="+mn-ea"/>
                          <a:cs typeface="+mn-cs"/>
                        </a:rPr>
                        <a:t>Système d’integration du site web</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GB" sz="900" kern="1200" baseline="0" dirty="0">
                          <a:solidFill>
                            <a:schemeClr val="tx1"/>
                          </a:solidFill>
                          <a:latin typeface="+mn-lt"/>
                          <a:ea typeface="+mn-ea"/>
                          <a:cs typeface="+mn-cs"/>
                        </a:rPr>
                        <a:t>En cours</a:t>
                      </a:r>
                      <a:endParaRPr lang="en-GB" sz="900" kern="1200" dirty="0">
                        <a:solidFill>
                          <a:schemeClr val="tx1"/>
                        </a:solidFill>
                        <a:latin typeface="+mn-lt"/>
                        <a:ea typeface="+mn-ea"/>
                        <a:cs typeface="+mn-cs"/>
                      </a:endParaRP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800" b="0" i="0" u="none" strike="noStrike" cap="none" normalizeH="0" baseline="0" dirty="0">
                          <a:ln>
                            <a:noFill/>
                          </a:ln>
                          <a:solidFill>
                            <a:schemeClr val="bg1"/>
                          </a:solidFill>
                          <a:effectLst/>
                          <a:latin typeface="Arial" charset="0"/>
                          <a:ea typeface="ＭＳ Ｐゴシック" pitchFamily="34" charset="-128"/>
                        </a:rPr>
                        <a:t>A</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30/9</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GB" sz="900" b="0" i="0" u="none" strike="noStrike" kern="1200" cap="none" normalizeH="0" baseline="0" dirty="0">
                          <a:ln>
                            <a:noFill/>
                          </a:ln>
                          <a:solidFill>
                            <a:schemeClr val="tx1"/>
                          </a:solidFill>
                          <a:effectLst/>
                          <a:latin typeface="Arial" charset="0"/>
                          <a:ea typeface="ＭＳ Ｐゴシック" pitchFamily="34" charset="-128"/>
                          <a:cs typeface="+mn-cs"/>
                        </a:rPr>
                        <a:t>31/9</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graphicFrame>
        <p:nvGraphicFramePr>
          <p:cNvPr id="13" name="Group 139"/>
          <p:cNvGraphicFramePr>
            <a:graphicFrameLocks noGrp="1"/>
          </p:cNvGraphicFramePr>
          <p:nvPr/>
        </p:nvGraphicFramePr>
        <p:xfrm>
          <a:off x="1523998" y="5616792"/>
          <a:ext cx="9144003" cy="688332"/>
        </p:xfrm>
        <a:graphic>
          <a:graphicData uri="http://schemas.openxmlformats.org/drawingml/2006/table">
            <a:tbl>
              <a:tblPr/>
              <a:tblGrid>
                <a:gridCol w="478437">
                  <a:extLst>
                    <a:ext uri="{9D8B030D-6E8A-4147-A177-3AD203B41FA5}">
                      <a16:colId xmlns:a16="http://schemas.microsoft.com/office/drawing/2014/main" val="20000"/>
                    </a:ext>
                  </a:extLst>
                </a:gridCol>
                <a:gridCol w="3655413">
                  <a:extLst>
                    <a:ext uri="{9D8B030D-6E8A-4147-A177-3AD203B41FA5}">
                      <a16:colId xmlns:a16="http://schemas.microsoft.com/office/drawing/2014/main" val="20001"/>
                    </a:ext>
                  </a:extLst>
                </a:gridCol>
                <a:gridCol w="3946343">
                  <a:extLst>
                    <a:ext uri="{9D8B030D-6E8A-4147-A177-3AD203B41FA5}">
                      <a16:colId xmlns:a16="http://schemas.microsoft.com/office/drawing/2014/main" val="20002"/>
                    </a:ext>
                  </a:extLst>
                </a:gridCol>
                <a:gridCol w="1063810">
                  <a:extLst>
                    <a:ext uri="{9D8B030D-6E8A-4147-A177-3AD203B41FA5}">
                      <a16:colId xmlns:a16="http://schemas.microsoft.com/office/drawing/2014/main" val="20003"/>
                    </a:ext>
                  </a:extLst>
                </a:gridCol>
              </a:tblGrid>
              <a:tr h="20768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lang="en-GB" sz="1200" b="0" kern="1200" baseline="0" dirty="0">
                          <a:solidFill>
                            <a:schemeClr val="bg1"/>
                          </a:solidFill>
                          <a:latin typeface="+mj-lt"/>
                          <a:ea typeface="+mn-ea"/>
                          <a:cs typeface="+mn-cs"/>
                        </a:rPr>
                        <a:t>ID</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cap="none" normalizeH="0" baseline="0" dirty="0">
                          <a:ln>
                            <a:noFill/>
                          </a:ln>
                          <a:solidFill>
                            <a:schemeClr val="bg1"/>
                          </a:solidFill>
                          <a:effectLst/>
                          <a:latin typeface="+mj-lt"/>
                          <a:ea typeface="ＭＳ Ｐゴシック" pitchFamily="34" charset="-128"/>
                        </a:rPr>
                        <a:t>Key Issues / Risks</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Mitigation Plan</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bg1"/>
                          </a:solidFill>
                          <a:effectLst/>
                          <a:latin typeface="+mj-lt"/>
                          <a:ea typeface="ＭＳ Ｐゴシック" pitchFamily="34" charset="-128"/>
                          <a:cs typeface="+mn-cs"/>
                        </a:rPr>
                        <a:t>Manager</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extLst>
                  <a:ext uri="{0D108BD9-81ED-4DB2-BD59-A6C34878D82A}">
                    <a16:rowId xmlns:a16="http://schemas.microsoft.com/office/drawing/2014/main" val="10000"/>
                  </a:ext>
                </a:extLst>
              </a:tr>
              <a:tr h="182843">
                <a:tc>
                  <a:txBody>
                    <a:bodyPr/>
                    <a:lstStyle/>
                    <a:p>
                      <a:pPr algn="ctr"/>
                      <a:r>
                        <a:rPr lang="en-GB" sz="900" dirty="0">
                          <a:latin typeface="+mj-lt"/>
                        </a:rPr>
                        <a:t>I</a:t>
                      </a:r>
                      <a:r>
                        <a:rPr lang="en-GB" sz="900" baseline="0" dirty="0">
                          <a:latin typeface="+mj-lt"/>
                        </a:rPr>
                        <a:t> 10</a:t>
                      </a:r>
                      <a:endParaRPr lang="en-GB" sz="900" dirty="0">
                        <a:latin typeface="+mj-lt"/>
                      </a:endParaRP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900" b="0" i="0" u="none" strike="noStrike" cap="none" normalizeH="0" baseline="0" dirty="0">
                          <a:ln>
                            <a:noFill/>
                          </a:ln>
                          <a:solidFill>
                            <a:schemeClr val="tx1"/>
                          </a:solidFill>
                          <a:effectLst/>
                          <a:latin typeface="+mj-lt"/>
                          <a:ea typeface="ＭＳ Ｐゴシック" pitchFamily="34" charset="-128"/>
                        </a:rPr>
                        <a:t>Retard dans la realisation des tests</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aseline="0" dirty="0">
                          <a:latin typeface="+mj-lt"/>
                        </a:rPr>
                        <a:t>Réaliser les tests prochainement</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GB" sz="900" b="0" i="0" u="none" strike="noStrike" cap="none" normalizeH="0" baseline="0" dirty="0">
                        <a:ln>
                          <a:noFill/>
                        </a:ln>
                        <a:solidFill>
                          <a:schemeClr val="tx1"/>
                        </a:solidFill>
                        <a:effectLst/>
                        <a:latin typeface="+mj-lt"/>
                        <a:ea typeface="ＭＳ Ｐゴシック" pitchFamily="34" charset="-128"/>
                      </a:endParaRP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82843">
                <a:tc>
                  <a:txBody>
                    <a:bodyPr/>
                    <a:lstStyle/>
                    <a:p>
                      <a:pPr algn="ctr"/>
                      <a:r>
                        <a:rPr lang="en-GB" sz="1000" dirty="0">
                          <a:latin typeface="+mj-lt"/>
                        </a:rPr>
                        <a:t>! 11</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1000" b="0" i="0" u="none" strike="noStrike" cap="none" normalizeH="0" baseline="0" dirty="0">
                          <a:ln>
                            <a:noFill/>
                          </a:ln>
                          <a:solidFill>
                            <a:schemeClr val="tx1"/>
                          </a:solidFill>
                          <a:effectLst/>
                          <a:latin typeface="+mj-lt"/>
                          <a:ea typeface="ＭＳ Ｐゴシック" pitchFamily="34" charset="-128"/>
                        </a:rPr>
                        <a:t>Retard dans les tests de sécurisation du site</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aseline="0" dirty="0">
                          <a:latin typeface="+mj-lt"/>
                        </a:rPr>
                        <a:t>Réalisation des tests prochainement</a:t>
                      </a: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GB" sz="1000" b="0" i="0" u="none" strike="noStrike" cap="none" normalizeH="0" baseline="0" dirty="0">
                        <a:ln>
                          <a:noFill/>
                        </a:ln>
                        <a:solidFill>
                          <a:schemeClr val="tx1"/>
                        </a:solidFill>
                        <a:effectLst/>
                        <a:latin typeface="+mj-lt"/>
                        <a:ea typeface="ＭＳ Ｐゴシック" pitchFamily="34" charset="-128"/>
                      </a:endParaRPr>
                    </a:p>
                  </a:txBody>
                  <a:tcPr marL="33214" marR="33214" marT="35982" marB="35982"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14" name="Group 139"/>
          <p:cNvGraphicFramePr>
            <a:graphicFrameLocks noGrp="1"/>
          </p:cNvGraphicFramePr>
          <p:nvPr/>
        </p:nvGraphicFramePr>
        <p:xfrm>
          <a:off x="1524001" y="6530975"/>
          <a:ext cx="7188489" cy="376764"/>
        </p:xfrm>
        <a:graphic>
          <a:graphicData uri="http://schemas.openxmlformats.org/drawingml/2006/table">
            <a:tbl>
              <a:tblPr/>
              <a:tblGrid>
                <a:gridCol w="476517">
                  <a:extLst>
                    <a:ext uri="{9D8B030D-6E8A-4147-A177-3AD203B41FA5}">
                      <a16:colId xmlns:a16="http://schemas.microsoft.com/office/drawing/2014/main" val="20000"/>
                    </a:ext>
                  </a:extLst>
                </a:gridCol>
                <a:gridCol w="91828">
                  <a:extLst>
                    <a:ext uri="{9D8B030D-6E8A-4147-A177-3AD203B41FA5}">
                      <a16:colId xmlns:a16="http://schemas.microsoft.com/office/drawing/2014/main" val="20001"/>
                    </a:ext>
                  </a:extLst>
                </a:gridCol>
                <a:gridCol w="291600">
                  <a:extLst>
                    <a:ext uri="{9D8B030D-6E8A-4147-A177-3AD203B41FA5}">
                      <a16:colId xmlns:a16="http://schemas.microsoft.com/office/drawing/2014/main" val="20002"/>
                    </a:ext>
                  </a:extLst>
                </a:gridCol>
                <a:gridCol w="645018">
                  <a:extLst>
                    <a:ext uri="{9D8B030D-6E8A-4147-A177-3AD203B41FA5}">
                      <a16:colId xmlns:a16="http://schemas.microsoft.com/office/drawing/2014/main" val="20003"/>
                    </a:ext>
                  </a:extLst>
                </a:gridCol>
                <a:gridCol w="291600">
                  <a:extLst>
                    <a:ext uri="{9D8B030D-6E8A-4147-A177-3AD203B41FA5}">
                      <a16:colId xmlns:a16="http://schemas.microsoft.com/office/drawing/2014/main" val="20004"/>
                    </a:ext>
                  </a:extLst>
                </a:gridCol>
                <a:gridCol w="2305318">
                  <a:extLst>
                    <a:ext uri="{9D8B030D-6E8A-4147-A177-3AD203B41FA5}">
                      <a16:colId xmlns:a16="http://schemas.microsoft.com/office/drawing/2014/main" val="20005"/>
                    </a:ext>
                  </a:extLst>
                </a:gridCol>
                <a:gridCol w="291600">
                  <a:extLst>
                    <a:ext uri="{9D8B030D-6E8A-4147-A177-3AD203B41FA5}">
                      <a16:colId xmlns:a16="http://schemas.microsoft.com/office/drawing/2014/main" val="20006"/>
                    </a:ext>
                  </a:extLst>
                </a:gridCol>
                <a:gridCol w="1891408">
                  <a:extLst>
                    <a:ext uri="{9D8B030D-6E8A-4147-A177-3AD203B41FA5}">
                      <a16:colId xmlns:a16="http://schemas.microsoft.com/office/drawing/2014/main" val="20007"/>
                    </a:ext>
                  </a:extLst>
                </a:gridCol>
                <a:gridCol w="291600">
                  <a:extLst>
                    <a:ext uri="{9D8B030D-6E8A-4147-A177-3AD203B41FA5}">
                      <a16:colId xmlns:a16="http://schemas.microsoft.com/office/drawing/2014/main" val="20008"/>
                    </a:ext>
                  </a:extLst>
                </a:gridCol>
                <a:gridCol w="612000">
                  <a:extLst>
                    <a:ext uri="{9D8B030D-6E8A-4147-A177-3AD203B41FA5}">
                      <a16:colId xmlns:a16="http://schemas.microsoft.com/office/drawing/2014/main" val="20009"/>
                    </a:ext>
                  </a:extLst>
                </a:gridCol>
              </a:tblGrid>
              <a:tr h="2122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lang="en-GB" sz="1200" b="0" kern="1200" baseline="0" dirty="0">
                          <a:solidFill>
                            <a:schemeClr val="bg1"/>
                          </a:solidFill>
                          <a:latin typeface="+mj-lt"/>
                          <a:ea typeface="+mn-ea"/>
                          <a:cs typeface="+mn-cs"/>
                        </a:rPr>
                        <a:t>Key:</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GB" sz="1200" b="0" i="0" u="none" strike="noStrike" cap="none" normalizeH="0" baseline="0" dirty="0">
                        <a:ln>
                          <a:noFill/>
                        </a:ln>
                        <a:solidFill>
                          <a:schemeClr val="bg1"/>
                        </a:solidFill>
                        <a:effectLst/>
                        <a:latin typeface="+mj-lt"/>
                        <a:ea typeface="ＭＳ Ｐゴシック" pitchFamily="34" charset="-128"/>
                      </a:endParaRP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cap="none" normalizeH="0" baseline="0" dirty="0">
                          <a:ln>
                            <a:noFill/>
                          </a:ln>
                          <a:solidFill>
                            <a:schemeClr val="bg1"/>
                          </a:solidFill>
                          <a:effectLst/>
                          <a:latin typeface="+mj-lt"/>
                          <a:ea typeface="ＭＳ Ｐゴシック" pitchFamily="34" charset="-128"/>
                        </a:rPr>
                        <a:t>B</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70C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1000" b="0" i="0" u="none" strike="noStrike" kern="1200" cap="none" normalizeH="0" baseline="0" dirty="0">
                          <a:ln>
                            <a:noFill/>
                          </a:ln>
                          <a:solidFill>
                            <a:schemeClr val="tx1"/>
                          </a:solidFill>
                          <a:effectLst/>
                          <a:latin typeface="+mj-lt"/>
                          <a:ea typeface="ＭＳ Ｐゴシック" pitchFamily="34" charset="-128"/>
                          <a:cs typeface="+mn-cs"/>
                        </a:rPr>
                        <a:t>Completer</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tx1"/>
                          </a:solidFill>
                          <a:effectLst/>
                          <a:latin typeface="+mj-lt"/>
                          <a:ea typeface="ＭＳ Ｐゴシック" pitchFamily="34" charset="-128"/>
                          <a:cs typeface="+mn-cs"/>
                        </a:rPr>
                        <a:t>R</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FF0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1000" b="0" i="0" u="none" strike="noStrike" kern="1200" cap="none" normalizeH="0" baseline="0" dirty="0">
                          <a:ln>
                            <a:noFill/>
                          </a:ln>
                          <a:solidFill>
                            <a:schemeClr val="tx1"/>
                          </a:solidFill>
                          <a:effectLst/>
                          <a:latin typeface="+mj-lt"/>
                          <a:ea typeface="ＭＳ Ｐゴシック" pitchFamily="34" charset="-128"/>
                          <a:cs typeface="+mn-cs"/>
                        </a:rPr>
                        <a:t>Besoin d’une action en urgence</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tx1"/>
                          </a:solidFill>
                          <a:effectLst/>
                          <a:latin typeface="+mj-lt"/>
                          <a:ea typeface="ＭＳ Ｐゴシック" pitchFamily="34" charset="-128"/>
                          <a:cs typeface="+mn-cs"/>
                        </a:rPr>
                        <a:t>A</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1000" b="0" i="0" u="none" strike="noStrike" kern="1200" cap="none" normalizeH="0" baseline="0" dirty="0">
                          <a:ln>
                            <a:noFill/>
                          </a:ln>
                          <a:solidFill>
                            <a:schemeClr val="tx1"/>
                          </a:solidFill>
                          <a:effectLst/>
                          <a:latin typeface="+mj-lt"/>
                          <a:ea typeface="ＭＳ Ｐゴシック" pitchFamily="34" charset="-128"/>
                          <a:cs typeface="+mn-cs"/>
                        </a:rPr>
                        <a:t>Requiert une attention</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kern="1200" cap="none" normalizeH="0" baseline="0" dirty="0">
                          <a:ln>
                            <a:noFill/>
                          </a:ln>
                          <a:solidFill>
                            <a:schemeClr val="tx1"/>
                          </a:solidFill>
                          <a:effectLst/>
                          <a:latin typeface="+mj-lt"/>
                          <a:ea typeface="ＭＳ Ｐゴシック" pitchFamily="34" charset="-128"/>
                          <a:cs typeface="+mn-cs"/>
                        </a:rPr>
                        <a:t>G</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B050"/>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1000" b="0" i="0" u="none" strike="noStrike" kern="1200" cap="none" normalizeH="0" baseline="0" dirty="0">
                          <a:ln>
                            <a:noFill/>
                          </a:ln>
                          <a:solidFill>
                            <a:schemeClr val="tx1"/>
                          </a:solidFill>
                          <a:effectLst/>
                          <a:latin typeface="+mj-lt"/>
                          <a:ea typeface="ＭＳ Ｐゴシック" pitchFamily="34" charset="-128"/>
                          <a:cs typeface="+mn-cs"/>
                        </a:rPr>
                        <a:t>En cours</a:t>
                      </a: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5" name="Group 139"/>
          <p:cNvGraphicFramePr>
            <a:graphicFrameLocks noGrp="1"/>
          </p:cNvGraphicFramePr>
          <p:nvPr/>
        </p:nvGraphicFramePr>
        <p:xfrm>
          <a:off x="8362592" y="3425528"/>
          <a:ext cx="2305409" cy="1830446"/>
        </p:xfrm>
        <a:graphic>
          <a:graphicData uri="http://schemas.openxmlformats.org/drawingml/2006/table">
            <a:tbl>
              <a:tblPr/>
              <a:tblGrid>
                <a:gridCol w="2305409">
                  <a:extLst>
                    <a:ext uri="{9D8B030D-6E8A-4147-A177-3AD203B41FA5}">
                      <a16:colId xmlns:a16="http://schemas.microsoft.com/office/drawing/2014/main" val="20000"/>
                    </a:ext>
                  </a:extLst>
                </a:gridCol>
              </a:tblGrid>
              <a:tr h="25388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GB" sz="1200" b="0" i="0" u="none" strike="noStrike" cap="none" normalizeH="0" baseline="0" dirty="0">
                          <a:ln>
                            <a:noFill/>
                          </a:ln>
                          <a:solidFill>
                            <a:schemeClr val="bg1"/>
                          </a:solidFill>
                          <a:effectLst/>
                          <a:latin typeface="+mj-lt"/>
                          <a:ea typeface="ＭＳ Ｐゴシック" pitchFamily="34" charset="-128"/>
                        </a:rPr>
                        <a:t>Key actions / decisions required</a:t>
                      </a:r>
                      <a:endParaRPr kumimoji="0" lang="en-GB" sz="1200" b="0" i="0" u="none" strike="noStrike" kern="1200" cap="none" normalizeH="0" baseline="0" dirty="0">
                        <a:ln>
                          <a:noFill/>
                        </a:ln>
                        <a:solidFill>
                          <a:schemeClr val="bg1"/>
                        </a:solidFill>
                        <a:effectLst/>
                        <a:latin typeface="+mj-lt"/>
                        <a:ea typeface="ＭＳ Ｐゴシック" pitchFamily="34" charset="-128"/>
                        <a:cs typeface="+mn-cs"/>
                      </a:endParaRPr>
                    </a:p>
                  </a:txBody>
                  <a:tcPr marL="33214" marR="33214" marT="35982" marB="35982" anchor="ctr" horzOverflow="overflow">
                    <a:lnL w="12700" cap="flat" cmpd="sng" algn="ctr">
                      <a:solidFill>
                        <a:srgbClr val="000066"/>
                      </a:solidFill>
                      <a:prstDash val="solid"/>
                      <a:round/>
                      <a:headEnd type="none" w="med" len="med"/>
                      <a:tailEnd type="none" w="med" len="med"/>
                    </a:lnL>
                    <a:lnR w="12700" cap="flat" cmpd="sng" algn="ctr">
                      <a:solidFill>
                        <a:srgbClr val="000066"/>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rgbClr val="000066"/>
                      </a:solidFill>
                      <a:prstDash val="solid"/>
                      <a:round/>
                      <a:headEnd type="none" w="med" len="med"/>
                      <a:tailEnd type="none" w="med" len="med"/>
                    </a:lnB>
                    <a:lnTlToBr>
                      <a:noFill/>
                    </a:lnTlToBr>
                    <a:lnBlToTr>
                      <a:noFill/>
                    </a:lnBlToTr>
                    <a:solidFill>
                      <a:srgbClr val="000066"/>
                    </a:solidFill>
                  </a:tcPr>
                </a:tc>
                <a:extLst>
                  <a:ext uri="{0D108BD9-81ED-4DB2-BD59-A6C34878D82A}">
                    <a16:rowId xmlns:a16="http://schemas.microsoft.com/office/drawing/2014/main" val="10000"/>
                  </a:ext>
                </a:extLst>
              </a:tr>
              <a:tr h="1575602">
                <a:tc>
                  <a:txBody>
                    <a:bodyPr/>
                    <a:lstStyle/>
                    <a:p>
                      <a:pPr marL="0" marR="0" lvl="0" indent="0" algn="l" defTabSz="914400" rtl="0" eaLnBrk="1" fontAlgn="base" latinLnBrk="0" hangingPunct="1">
                        <a:lnSpc>
                          <a:spcPct val="100000"/>
                        </a:lnSpc>
                        <a:spcBef>
                          <a:spcPct val="20000"/>
                        </a:spcBef>
                        <a:spcAft>
                          <a:spcPct val="0"/>
                        </a:spcAft>
                        <a:buClrTx/>
                        <a:buSzTx/>
                        <a:buFont typeface="Arial" pitchFamily="34" charset="0"/>
                        <a:buNone/>
                        <a:tabLst/>
                      </a:pPr>
                      <a:r>
                        <a:rPr kumimoji="0" lang="en-GB" sz="900" b="0" i="0" u="none" strike="noStrike" kern="1200" cap="none" normalizeH="0" baseline="0" dirty="0">
                          <a:ln>
                            <a:noFill/>
                          </a:ln>
                          <a:solidFill>
                            <a:schemeClr val="tx1"/>
                          </a:solidFill>
                          <a:effectLst/>
                          <a:latin typeface="+mn-lt"/>
                          <a:ea typeface="ＭＳ Ｐゴシック" pitchFamily="34" charset="-128"/>
                          <a:cs typeface="+mn-cs"/>
                        </a:rPr>
                        <a:t>Sécurisation du site web et hébergement</a:t>
                      </a:r>
                    </a:p>
                  </a:txBody>
                  <a:tcPr marL="33214" marR="33214" marT="35982" marB="3598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6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pic>
        <p:nvPicPr>
          <p:cNvPr id="18605" name="Picture 13"/>
          <p:cNvPicPr>
            <a:picLocks noChangeArrowheads="1"/>
          </p:cNvPicPr>
          <p:nvPr/>
        </p:nvPicPr>
        <p:blipFill>
          <a:blip r:embed="rId3" cstate="print"/>
          <a:srcRect/>
          <a:stretch>
            <a:fillRect/>
          </a:stretch>
        </p:blipFill>
        <p:spPr bwMode="auto">
          <a:xfrm>
            <a:off x="1524001" y="584176"/>
            <a:ext cx="9140825" cy="36512"/>
          </a:xfrm>
          <a:prstGeom prst="rect">
            <a:avLst/>
          </a:prstGeom>
          <a:noFill/>
          <a:ln w="9525">
            <a:noFill/>
            <a:miter lim="800000"/>
            <a:headEnd/>
            <a:tailEnd/>
          </a:ln>
        </p:spPr>
      </p:pic>
      <p:sp>
        <p:nvSpPr>
          <p:cNvPr id="10" name="TextBox 9">
            <a:hlinkClick r:id="rId4"/>
          </p:cNvPr>
          <p:cNvSpPr txBox="1"/>
          <p:nvPr/>
        </p:nvSpPr>
        <p:spPr>
          <a:xfrm>
            <a:off x="8753475" y="6525344"/>
            <a:ext cx="1220206" cy="261610"/>
          </a:xfrm>
          <a:prstGeom prst="rect">
            <a:avLst/>
          </a:prstGeom>
          <a:noFill/>
          <a:ln w="38100">
            <a:solidFill>
              <a:schemeClr val="tx2">
                <a:lumMod val="60000"/>
                <a:lumOff val="40000"/>
              </a:schemeClr>
            </a:solidFill>
          </a:ln>
        </p:spPr>
        <p:txBody>
          <a:bodyPr wrap="none" rtlCol="0">
            <a:spAutoFit/>
          </a:bodyPr>
          <a:lstStyle/>
          <a:p>
            <a:pPr eaLnBrk="0" fontAlgn="base" hangingPunct="0">
              <a:spcBef>
                <a:spcPct val="0"/>
              </a:spcBef>
              <a:spcAft>
                <a:spcPct val="0"/>
              </a:spcAft>
            </a:pPr>
            <a:r>
              <a:rPr lang="en-GB" sz="1100" dirty="0">
                <a:solidFill>
                  <a:srgbClr val="000000"/>
                </a:solidFill>
                <a:hlinkClick r:id="rId5"/>
              </a:rPr>
              <a:t>Project web site link</a:t>
            </a:r>
            <a:endParaRPr lang="en-GB" sz="1100" dirty="0">
              <a:solidFill>
                <a:srgbClr val="000000"/>
              </a:solidFill>
            </a:endParaRPr>
          </a:p>
        </p:txBody>
      </p:sp>
      <p:sp>
        <p:nvSpPr>
          <p:cNvPr id="12" name="TextBox 11"/>
          <p:cNvSpPr txBox="1"/>
          <p:nvPr/>
        </p:nvSpPr>
        <p:spPr>
          <a:xfrm>
            <a:off x="10172700" y="6550224"/>
            <a:ext cx="495300" cy="307777"/>
          </a:xfrm>
          <a:prstGeom prst="rect">
            <a:avLst/>
          </a:prstGeom>
          <a:noFill/>
        </p:spPr>
        <p:txBody>
          <a:bodyPr wrap="square" rtlCol="0">
            <a:spAutoFit/>
          </a:bodyPr>
          <a:lstStyle/>
          <a:p>
            <a:pPr algn="ctr" eaLnBrk="0" fontAlgn="base" hangingPunct="0">
              <a:spcBef>
                <a:spcPct val="0"/>
              </a:spcBef>
              <a:spcAft>
                <a:spcPct val="0"/>
              </a:spcAft>
            </a:pPr>
            <a:r>
              <a:rPr lang="en-GB" sz="1400" dirty="0">
                <a:solidFill>
                  <a:srgbClr val="000000"/>
                </a:solidFill>
              </a:rPr>
              <a:t>9</a:t>
            </a:r>
          </a:p>
        </p:txBody>
      </p:sp>
    </p:spTree>
    <p:extLst>
      <p:ext uri="{BB962C8B-B14F-4D97-AF65-F5344CB8AC3E}">
        <p14:creationId xmlns:p14="http://schemas.microsoft.com/office/powerpoint/2010/main" val="3520620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D9AD07-A6FB-F572-45B9-DE07E2F63CC4}"/>
              </a:ext>
            </a:extLst>
          </p:cNvPr>
          <p:cNvSpPr>
            <a:spLocks noGrp="1"/>
          </p:cNvSpPr>
          <p:nvPr>
            <p:ph type="title"/>
          </p:nvPr>
        </p:nvSpPr>
        <p:spPr/>
        <p:txBody>
          <a:bodyPr/>
          <a:lstStyle/>
          <a:p>
            <a:r>
              <a:rPr lang="fr-FR" dirty="0"/>
              <a:t>Rappel du cahier des charges</a:t>
            </a:r>
          </a:p>
        </p:txBody>
      </p:sp>
      <p:sp>
        <p:nvSpPr>
          <p:cNvPr id="3" name="Espace réservé du contenu 2">
            <a:extLst>
              <a:ext uri="{FF2B5EF4-FFF2-40B4-BE49-F238E27FC236}">
                <a16:creationId xmlns:a16="http://schemas.microsoft.com/office/drawing/2014/main" id="{E0B77C68-6AF8-EF3C-3F1A-58489166A36D}"/>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960468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 name="Straight Connector 3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5" name="Rectangle 44">
            <a:extLst>
              <a:ext uri="{FF2B5EF4-FFF2-40B4-BE49-F238E27FC236}">
                <a16:creationId xmlns:a16="http://schemas.microsoft.com/office/drawing/2014/main" id="{5E4165CA-2930-4841-AFB7-DD41E95F2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Espace réservé du contenu 4" descr="Une image contenant texte, Post-it, capture d’écran, Rectangle&#10;&#10;Description générée automatiquement">
            <a:extLst>
              <a:ext uri="{FF2B5EF4-FFF2-40B4-BE49-F238E27FC236}">
                <a16:creationId xmlns:a16="http://schemas.microsoft.com/office/drawing/2014/main" id="{0FB54BB6-4DD2-A321-E3E8-1A61D0D8F26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906" b="9888"/>
          <a:stretch/>
        </p:blipFill>
        <p:spPr>
          <a:xfrm>
            <a:off x="20" y="9842"/>
            <a:ext cx="12191980" cy="6857990"/>
          </a:xfrm>
          <a:prstGeom prst="rect">
            <a:avLst/>
          </a:prstGeom>
        </p:spPr>
      </p:pic>
      <p:sp>
        <p:nvSpPr>
          <p:cNvPr id="47" name="Rectangle 46">
            <a:extLst>
              <a:ext uri="{FF2B5EF4-FFF2-40B4-BE49-F238E27FC236}">
                <a16:creationId xmlns:a16="http://schemas.microsoft.com/office/drawing/2014/main" id="{D3A19439-95A7-4D53-B166-072A2A397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rgbClr val="000000">
                  <a:alpha val="23000"/>
                </a:srgbClr>
              </a:gs>
              <a:gs pos="0">
                <a:srgbClr val="000000">
                  <a:alpha val="0"/>
                </a:srgbClr>
              </a:gs>
              <a:gs pos="100000">
                <a:srgbClr val="000000">
                  <a:alpha val="3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16DEAE8-89CF-EFAF-3E1D-915D064CF91B}"/>
              </a:ext>
            </a:extLst>
          </p:cNvPr>
          <p:cNvSpPr>
            <a:spLocks noGrp="1"/>
          </p:cNvSpPr>
          <p:nvPr>
            <p:ph type="title"/>
          </p:nvPr>
        </p:nvSpPr>
        <p:spPr>
          <a:xfrm>
            <a:off x="1524000" y="2538483"/>
            <a:ext cx="9144000" cy="2825085"/>
          </a:xfrm>
        </p:spPr>
        <p:txBody>
          <a:bodyPr vert="horz" lIns="91440" tIns="45720" rIns="91440" bIns="45720" rtlCol="0" anchor="b">
            <a:normAutofit/>
          </a:bodyPr>
          <a:lstStyle/>
          <a:p>
            <a:pPr algn="ctr"/>
            <a:endParaRPr lang="en-US" sz="5400" i="1" kern="1200" cap="all" baseline="0" dirty="0">
              <a:solidFill>
                <a:srgbClr val="FFFFFF"/>
              </a:solidFill>
              <a:latin typeface="+mj-lt"/>
              <a:ea typeface="+mj-ea"/>
              <a:cs typeface="+mj-cs"/>
            </a:endParaRPr>
          </a:p>
        </p:txBody>
      </p:sp>
    </p:spTree>
    <p:extLst>
      <p:ext uri="{BB962C8B-B14F-4D97-AF65-F5344CB8AC3E}">
        <p14:creationId xmlns:p14="http://schemas.microsoft.com/office/powerpoint/2010/main" val="1500486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BE3CC3-51E0-6294-B341-12431BFD6C3E}"/>
              </a:ext>
            </a:extLst>
          </p:cNvPr>
          <p:cNvSpPr>
            <a:spLocks noGrp="1"/>
          </p:cNvSpPr>
          <p:nvPr>
            <p:ph type="title"/>
          </p:nvPr>
        </p:nvSpPr>
        <p:spPr/>
        <p:txBody>
          <a:bodyPr/>
          <a:lstStyle/>
          <a:p>
            <a:r>
              <a:rPr lang="fr-FR" dirty="0"/>
              <a:t>Notre Organisation</a:t>
            </a:r>
          </a:p>
        </p:txBody>
      </p:sp>
      <p:pic>
        <p:nvPicPr>
          <p:cNvPr id="5" name="Espace réservé du contenu 4">
            <a:extLst>
              <a:ext uri="{FF2B5EF4-FFF2-40B4-BE49-F238E27FC236}">
                <a16:creationId xmlns:a16="http://schemas.microsoft.com/office/drawing/2014/main" id="{8E045CD2-5303-3BB9-A2A6-EDC975EB41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05817" y="2654710"/>
            <a:ext cx="6297177" cy="2497393"/>
          </a:xfrm>
        </p:spPr>
      </p:pic>
    </p:spTree>
    <p:extLst>
      <p:ext uri="{BB962C8B-B14F-4D97-AF65-F5344CB8AC3E}">
        <p14:creationId xmlns:p14="http://schemas.microsoft.com/office/powerpoint/2010/main" val="1665323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529BBD-F970-D684-9E4D-97B5D626FE20}"/>
              </a:ext>
            </a:extLst>
          </p:cNvPr>
          <p:cNvSpPr>
            <a:spLocks noGrp="1"/>
          </p:cNvSpPr>
          <p:nvPr>
            <p:ph type="title"/>
          </p:nvPr>
        </p:nvSpPr>
        <p:spPr/>
        <p:txBody>
          <a:bodyPr/>
          <a:lstStyle/>
          <a:p>
            <a:r>
              <a:rPr lang="fr-FR" dirty="0"/>
              <a:t>Coût théorique du projet</a:t>
            </a:r>
          </a:p>
        </p:txBody>
      </p:sp>
      <p:pic>
        <p:nvPicPr>
          <p:cNvPr id="5" name="Espace réservé du contenu 4">
            <a:extLst>
              <a:ext uri="{FF2B5EF4-FFF2-40B4-BE49-F238E27FC236}">
                <a16:creationId xmlns:a16="http://schemas.microsoft.com/office/drawing/2014/main" id="{DD08CFDC-4CCF-C016-D946-8748FD5939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4542" y="1386349"/>
            <a:ext cx="6154994" cy="4647740"/>
          </a:xfrm>
        </p:spPr>
      </p:pic>
    </p:spTree>
    <p:extLst>
      <p:ext uri="{BB962C8B-B14F-4D97-AF65-F5344CB8AC3E}">
        <p14:creationId xmlns:p14="http://schemas.microsoft.com/office/powerpoint/2010/main" val="2481413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FF763E6C-0F62-7757-FE95-A546822BEEE2}"/>
              </a:ext>
            </a:extLst>
          </p:cNvPr>
          <p:cNvSpPr>
            <a:spLocks noGrp="1"/>
          </p:cNvSpPr>
          <p:nvPr>
            <p:ph type="title"/>
          </p:nvPr>
        </p:nvSpPr>
        <p:spPr>
          <a:xfrm>
            <a:off x="8286014" y="1122363"/>
            <a:ext cx="3316463" cy="3025308"/>
          </a:xfrm>
        </p:spPr>
        <p:txBody>
          <a:bodyPr vert="horz" lIns="91440" tIns="45720" rIns="91440" bIns="45720" rtlCol="0" anchor="b">
            <a:normAutofit/>
          </a:bodyPr>
          <a:lstStyle/>
          <a:p>
            <a:pPr algn="r"/>
            <a:r>
              <a:rPr lang="en-US"/>
              <a:t>Ce que nous avions prévu</a:t>
            </a:r>
          </a:p>
        </p:txBody>
      </p:sp>
      <p:cxnSp>
        <p:nvCxnSpPr>
          <p:cNvPr id="32" name="Straight Connector 31">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Espace réservé du contenu 4" descr="Une image contenant texte, capture d’écran, Police, nombre&#10;&#10;Description générée automatiquement">
            <a:extLst>
              <a:ext uri="{FF2B5EF4-FFF2-40B4-BE49-F238E27FC236}">
                <a16:creationId xmlns:a16="http://schemas.microsoft.com/office/drawing/2014/main" id="{8B48F311-301D-4D69-4E12-2A1052CE53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2755" y="547745"/>
            <a:ext cx="7228091" cy="5757969"/>
          </a:xfrm>
          <a:prstGeom prst="rect">
            <a:avLst/>
          </a:prstGeom>
        </p:spPr>
      </p:pic>
    </p:spTree>
    <p:extLst>
      <p:ext uri="{BB962C8B-B14F-4D97-AF65-F5344CB8AC3E}">
        <p14:creationId xmlns:p14="http://schemas.microsoft.com/office/powerpoint/2010/main" val="6340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2"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9" name="Rectangle 48">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25">
            <a:extLst>
              <a:ext uri="{FF2B5EF4-FFF2-40B4-BE49-F238E27FC236}">
                <a16:creationId xmlns:a16="http://schemas.microsoft.com/office/drawing/2014/main" id="{C64A9919-C77B-4DEE-B7F8-B9A289E9E6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7289975" cy="133894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F67B5ED5-2C08-4519-B88A-E933BAA84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827850"/>
            <a:ext cx="12192000" cy="20540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8164605-550B-0020-5DB5-FF22D8EAA8C5}"/>
              </a:ext>
            </a:extLst>
          </p:cNvPr>
          <p:cNvSpPr>
            <a:spLocks noGrp="1"/>
          </p:cNvSpPr>
          <p:nvPr>
            <p:ph type="title"/>
          </p:nvPr>
        </p:nvSpPr>
        <p:spPr>
          <a:xfrm>
            <a:off x="1034143" y="5234529"/>
            <a:ext cx="10102920" cy="675417"/>
          </a:xfrm>
        </p:spPr>
        <p:txBody>
          <a:bodyPr vert="horz" lIns="91440" tIns="45720" rIns="91440" bIns="45720" rtlCol="0" anchor="b">
            <a:normAutofit/>
          </a:bodyPr>
          <a:lstStyle/>
          <a:p>
            <a:pPr algn="ctr"/>
            <a:endParaRPr lang="en-US" sz="4000" dirty="0"/>
          </a:p>
        </p:txBody>
      </p:sp>
      <p:cxnSp>
        <p:nvCxnSpPr>
          <p:cNvPr id="52" name="Straight Connector 29">
            <a:extLst>
              <a:ext uri="{FF2B5EF4-FFF2-40B4-BE49-F238E27FC236}">
                <a16:creationId xmlns:a16="http://schemas.microsoft.com/office/drawing/2014/main" id="{4BB9CE4F-048D-4320-B7EF-E5AEA4020C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0990" y="0"/>
            <a:ext cx="863010" cy="485029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31">
            <a:extLst>
              <a:ext uri="{FF2B5EF4-FFF2-40B4-BE49-F238E27FC236}">
                <a16:creationId xmlns:a16="http://schemas.microsoft.com/office/drawing/2014/main" id="{717DE3F0-E5A7-4C2D-927E-5663808678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632375"/>
            <a:ext cx="3875314" cy="11954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33">
            <a:extLst>
              <a:ext uri="{FF2B5EF4-FFF2-40B4-BE49-F238E27FC236}">
                <a16:creationId xmlns:a16="http://schemas.microsoft.com/office/drawing/2014/main" id="{4E9EA87C-793F-4321-A0BC-4DB860289DD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763624" y="1392865"/>
            <a:ext cx="1428376" cy="345743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35">
            <a:extLst>
              <a:ext uri="{FF2B5EF4-FFF2-40B4-BE49-F238E27FC236}">
                <a16:creationId xmlns:a16="http://schemas.microsoft.com/office/drawing/2014/main" id="{DEE00FC4-5601-4185-8A23-E15BD4D7B4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367404" y="0"/>
            <a:ext cx="1824596" cy="43389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Espace réservé du contenu 4" descr="Une image contenant capture d’écran, ligne, Parallèle, texte&#10;&#10;Description générée automatiquement">
            <a:extLst>
              <a:ext uri="{FF2B5EF4-FFF2-40B4-BE49-F238E27FC236}">
                <a16:creationId xmlns:a16="http://schemas.microsoft.com/office/drawing/2014/main" id="{44F7A393-987F-6D88-0406-F49A7121C1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919823"/>
            <a:ext cx="11125200" cy="2948178"/>
          </a:xfrm>
          <a:prstGeom prst="rect">
            <a:avLst/>
          </a:prstGeom>
        </p:spPr>
      </p:pic>
    </p:spTree>
    <p:extLst>
      <p:ext uri="{BB962C8B-B14F-4D97-AF65-F5344CB8AC3E}">
        <p14:creationId xmlns:p14="http://schemas.microsoft.com/office/powerpoint/2010/main" val="4067741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55C637-D5E7-EE44-9DF1-A18BE4722E2E}"/>
              </a:ext>
            </a:extLst>
          </p:cNvPr>
          <p:cNvSpPr>
            <a:spLocks noGrp="1"/>
          </p:cNvSpPr>
          <p:nvPr>
            <p:ph type="title"/>
          </p:nvPr>
        </p:nvSpPr>
        <p:spPr/>
        <p:txBody>
          <a:bodyPr/>
          <a:lstStyle/>
          <a:p>
            <a:r>
              <a:rPr lang="fr-FR" dirty="0"/>
              <a:t>Ce qui est fait</a:t>
            </a:r>
          </a:p>
        </p:txBody>
      </p:sp>
      <p:sp>
        <p:nvSpPr>
          <p:cNvPr id="3" name="Espace réservé du contenu 2">
            <a:extLst>
              <a:ext uri="{FF2B5EF4-FFF2-40B4-BE49-F238E27FC236}">
                <a16:creationId xmlns:a16="http://schemas.microsoft.com/office/drawing/2014/main" id="{DA8A3878-3ADC-6DFF-CCB3-4372A2CD00B2}"/>
              </a:ext>
            </a:extLst>
          </p:cNvPr>
          <p:cNvSpPr>
            <a:spLocks noGrp="1"/>
          </p:cNvSpPr>
          <p:nvPr>
            <p:ph idx="1"/>
          </p:nvPr>
        </p:nvSpPr>
        <p:spPr/>
        <p:txBody>
          <a:bodyPr/>
          <a:lstStyle/>
          <a:p>
            <a:r>
              <a:rPr lang="fr-FR" dirty="0"/>
              <a:t>La partie front-end du site est quasi-terminée</a:t>
            </a:r>
          </a:p>
          <a:p>
            <a:r>
              <a:rPr lang="fr-FR" dirty="0"/>
              <a:t>La Base de données est faite</a:t>
            </a:r>
          </a:p>
          <a:p>
            <a:r>
              <a:rPr lang="fr-FR" dirty="0"/>
              <a:t>Interface de paiement réalisée</a:t>
            </a:r>
          </a:p>
        </p:txBody>
      </p:sp>
    </p:spTree>
    <p:extLst>
      <p:ext uri="{BB962C8B-B14F-4D97-AF65-F5344CB8AC3E}">
        <p14:creationId xmlns:p14="http://schemas.microsoft.com/office/powerpoint/2010/main" val="280062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3F6EBF-A43D-ADFC-959D-6DFFE9D389BA}"/>
              </a:ext>
            </a:extLst>
          </p:cNvPr>
          <p:cNvSpPr>
            <a:spLocks noGrp="1"/>
          </p:cNvSpPr>
          <p:nvPr>
            <p:ph type="title"/>
          </p:nvPr>
        </p:nvSpPr>
        <p:spPr/>
        <p:txBody>
          <a:bodyPr/>
          <a:lstStyle/>
          <a:p>
            <a:r>
              <a:rPr lang="fr-FR" dirty="0"/>
              <a:t>Ce qu’il reste à faire</a:t>
            </a:r>
          </a:p>
        </p:txBody>
      </p:sp>
      <p:sp>
        <p:nvSpPr>
          <p:cNvPr id="3" name="Espace réservé du contenu 2">
            <a:extLst>
              <a:ext uri="{FF2B5EF4-FFF2-40B4-BE49-F238E27FC236}">
                <a16:creationId xmlns:a16="http://schemas.microsoft.com/office/drawing/2014/main" id="{001D3A68-DA34-32BA-D770-8B35A4EBA039}"/>
              </a:ext>
            </a:extLst>
          </p:cNvPr>
          <p:cNvSpPr>
            <a:spLocks noGrp="1"/>
          </p:cNvSpPr>
          <p:nvPr>
            <p:ph idx="1"/>
          </p:nvPr>
        </p:nvSpPr>
        <p:spPr/>
        <p:txBody>
          <a:bodyPr/>
          <a:lstStyle/>
          <a:p>
            <a:r>
              <a:rPr lang="fr-FR" dirty="0"/>
              <a:t>Sécuriser la plateforme et le système de paiement</a:t>
            </a:r>
          </a:p>
          <a:p>
            <a:r>
              <a:rPr lang="fr-FR" dirty="0"/>
              <a:t>Héberger le site web</a:t>
            </a:r>
          </a:p>
          <a:p>
            <a:r>
              <a:rPr lang="fr-FR" dirty="0"/>
              <a:t>Mettre en place le système d’intégration pour inclure d’autres produits</a:t>
            </a:r>
          </a:p>
          <a:p>
            <a:r>
              <a:rPr lang="fr-FR" dirty="0"/>
              <a:t>S’assurer de la robustesse du site en testant plusieurs connexions simultanées</a:t>
            </a:r>
          </a:p>
          <a:p>
            <a:r>
              <a:rPr lang="fr-FR" dirty="0"/>
              <a:t>Rédiger le rapport de projet </a:t>
            </a:r>
          </a:p>
        </p:txBody>
      </p:sp>
    </p:spTree>
    <p:extLst>
      <p:ext uri="{BB962C8B-B14F-4D97-AF65-F5344CB8AC3E}">
        <p14:creationId xmlns:p14="http://schemas.microsoft.com/office/powerpoint/2010/main" val="2017502620"/>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243041"/>
      </a:dk2>
      <a:lt2>
        <a:srgbClr val="E8E8E2"/>
      </a:lt2>
      <a:accent1>
        <a:srgbClr val="9796C6"/>
      </a:accent1>
      <a:accent2>
        <a:srgbClr val="7F96BA"/>
      </a:accent2>
      <a:accent3>
        <a:srgbClr val="7DACB7"/>
      </a:accent3>
      <a:accent4>
        <a:srgbClr val="78AFA3"/>
      </a:accent4>
      <a:accent5>
        <a:srgbClr val="83AE92"/>
      </a:accent5>
      <a:accent6>
        <a:srgbClr val="7DB27A"/>
      </a:accent6>
      <a:hlink>
        <a:srgbClr val="848651"/>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1649</TotalTime>
  <Words>347</Words>
  <Application>Microsoft Office PowerPoint</Application>
  <PresentationFormat>Grand écran</PresentationFormat>
  <Paragraphs>98</Paragraphs>
  <Slides>10</Slides>
  <Notes>1</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10</vt:i4>
      </vt:variant>
    </vt:vector>
  </HeadingPairs>
  <TitlesOfParts>
    <vt:vector size="17" baseType="lpstr">
      <vt:lpstr>Aptos</vt:lpstr>
      <vt:lpstr>Arial</vt:lpstr>
      <vt:lpstr>Arial Black</vt:lpstr>
      <vt:lpstr>Calibri</vt:lpstr>
      <vt:lpstr>Univers Condensed Light</vt:lpstr>
      <vt:lpstr>Walbaum Display Light</vt:lpstr>
      <vt:lpstr>AngleLinesVTI</vt:lpstr>
      <vt:lpstr>Évolution du projet</vt:lpstr>
      <vt:lpstr>Rappel du cahier des charges</vt:lpstr>
      <vt:lpstr>Présentation PowerPoint</vt:lpstr>
      <vt:lpstr>Notre Organisation</vt:lpstr>
      <vt:lpstr>Coût théorique du projet</vt:lpstr>
      <vt:lpstr>Ce que nous avions prévu</vt:lpstr>
      <vt:lpstr>Présentation PowerPoint</vt:lpstr>
      <vt:lpstr>Ce qui est fait</vt:lpstr>
      <vt:lpstr>Ce qu’il reste à faire</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Évolution du projet</dc:title>
  <dc:creator>Matthieu MOHIMBOUABEKA</dc:creator>
  <cp:lastModifiedBy>Matthieu MOHIMBOUABEKA</cp:lastModifiedBy>
  <cp:revision>6</cp:revision>
  <dcterms:created xsi:type="dcterms:W3CDTF">2024-05-13T11:14:49Z</dcterms:created>
  <dcterms:modified xsi:type="dcterms:W3CDTF">2024-05-14T14:44:41Z</dcterms:modified>
</cp:coreProperties>
</file>

<file path=docProps/thumbnail.jpeg>
</file>